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443" r:id="rId3"/>
    <p:sldId id="474" r:id="rId4"/>
    <p:sldId id="475" r:id="rId5"/>
    <p:sldId id="476" r:id="rId6"/>
    <p:sldId id="477" r:id="rId7"/>
    <p:sldId id="478" r:id="rId8"/>
    <p:sldId id="479" r:id="rId9"/>
    <p:sldId id="480" r:id="rId10"/>
    <p:sldId id="446" r:id="rId11"/>
    <p:sldId id="481" r:id="rId12"/>
    <p:sldId id="482" r:id="rId13"/>
    <p:sldId id="483" r:id="rId14"/>
    <p:sldId id="484" r:id="rId15"/>
    <p:sldId id="485" r:id="rId16"/>
    <p:sldId id="486" r:id="rId17"/>
    <p:sldId id="487" r:id="rId18"/>
    <p:sldId id="488" r:id="rId19"/>
    <p:sldId id="489" r:id="rId20"/>
    <p:sldId id="4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65EB0C-A5A7-4FC4-80D3-B60D09D44AB6}">
          <p14:sldIdLst>
            <p14:sldId id="256"/>
            <p14:sldId id="443"/>
            <p14:sldId id="474"/>
            <p14:sldId id="475"/>
            <p14:sldId id="476"/>
            <p14:sldId id="477"/>
            <p14:sldId id="478"/>
            <p14:sldId id="479"/>
            <p14:sldId id="480"/>
            <p14:sldId id="446"/>
            <p14:sldId id="481"/>
            <p14:sldId id="482"/>
            <p14:sldId id="483"/>
            <p14:sldId id="484"/>
            <p14:sldId id="485"/>
            <p14:sldId id="486"/>
            <p14:sldId id="487"/>
            <p14:sldId id="488"/>
            <p14:sldId id="489"/>
            <p14:sldId id="4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127"/>
    <a:srgbClr val="A6D86E"/>
    <a:srgbClr val="FF3B3B"/>
    <a:srgbClr val="FF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2231" autoAdjust="0"/>
  </p:normalViewPr>
  <p:slideViewPr>
    <p:cSldViewPr>
      <p:cViewPr varScale="1">
        <p:scale>
          <a:sx n="63" d="100"/>
          <a:sy n="63" d="100"/>
        </p:scale>
        <p:origin x="800" y="56"/>
      </p:cViewPr>
      <p:guideLst>
        <p:guide orient="horz" pos="2160"/>
        <p:guide pos="3840"/>
      </p:guideLst>
    </p:cSldViewPr>
  </p:slideViewPr>
  <p:outlineViewPr>
    <p:cViewPr>
      <p:scale>
        <a:sx n="33" d="100"/>
        <a:sy n="33" d="100"/>
      </p:scale>
      <p:origin x="0" y="-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2991F-0C74-4D56-8653-D27676F32C4A}" type="datetimeFigureOut">
              <a:rPr lang="en-US" smtClean="0"/>
              <a:t>12/28/2024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D6887-7E9F-4B67-BE36-987C9D1DCDDB}" type="slidenum">
              <a:rPr lang="en-US" smtClean="0"/>
              <a:t>‹#›</a:t>
            </a:fld>
            <a:endParaRPr lang="en-US"/>
          </a:p>
        </p:txBody>
      </p:sp>
    </p:spTree>
    <p:extLst>
      <p:ext uri="{BB962C8B-B14F-4D97-AF65-F5344CB8AC3E}">
        <p14:creationId xmlns:p14="http://schemas.microsoft.com/office/powerpoint/2010/main" val="47256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a:t>
            </a:fld>
            <a:endParaRPr lang="en-US"/>
          </a:p>
        </p:txBody>
      </p:sp>
    </p:spTree>
    <p:extLst>
      <p:ext uri="{BB962C8B-B14F-4D97-AF65-F5344CB8AC3E}">
        <p14:creationId xmlns:p14="http://schemas.microsoft.com/office/powerpoint/2010/main" val="608523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10</a:t>
            </a:fld>
            <a:endParaRPr lang="en-US"/>
          </a:p>
        </p:txBody>
      </p:sp>
    </p:spTree>
    <p:extLst>
      <p:ext uri="{BB962C8B-B14F-4D97-AF65-F5344CB8AC3E}">
        <p14:creationId xmlns:p14="http://schemas.microsoft.com/office/powerpoint/2010/main" val="328469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275E9-BD0B-0E6F-04B4-CE02A9294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56222-39F8-EF69-AF6E-F2DE7709C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BEA63-0B2D-2637-5008-0B3CEFBD7637}"/>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3C91BA66-6733-CAD3-43FE-AC565F9E4088}"/>
              </a:ext>
            </a:extLst>
          </p:cNvPr>
          <p:cNvSpPr>
            <a:spLocks noGrp="1"/>
          </p:cNvSpPr>
          <p:nvPr>
            <p:ph type="sldNum" sz="quarter" idx="10"/>
          </p:nvPr>
        </p:nvSpPr>
        <p:spPr/>
        <p:txBody>
          <a:bodyPr/>
          <a:lstStyle/>
          <a:p>
            <a:fld id="{9F3D6887-7E9F-4B67-BE36-987C9D1DCDDB}" type="slidenum">
              <a:rPr lang="en-US" smtClean="0"/>
              <a:t>11</a:t>
            </a:fld>
            <a:endParaRPr lang="en-US"/>
          </a:p>
        </p:txBody>
      </p:sp>
    </p:spTree>
    <p:extLst>
      <p:ext uri="{BB962C8B-B14F-4D97-AF65-F5344CB8AC3E}">
        <p14:creationId xmlns:p14="http://schemas.microsoft.com/office/powerpoint/2010/main" val="283645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45EC8-6A0F-1A42-8F10-069DE7CCF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0E2B3E-E23A-B371-0271-E1C08C0B1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DC75C-6FFE-019F-CB92-4E18C327FA6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77792566-3D95-4915-6D2A-6BDA9E3568B7}"/>
              </a:ext>
            </a:extLst>
          </p:cNvPr>
          <p:cNvSpPr>
            <a:spLocks noGrp="1"/>
          </p:cNvSpPr>
          <p:nvPr>
            <p:ph type="sldNum" sz="quarter" idx="10"/>
          </p:nvPr>
        </p:nvSpPr>
        <p:spPr/>
        <p:txBody>
          <a:bodyPr/>
          <a:lstStyle/>
          <a:p>
            <a:fld id="{9F3D6887-7E9F-4B67-BE36-987C9D1DCDDB}" type="slidenum">
              <a:rPr lang="en-US" smtClean="0"/>
              <a:t>12</a:t>
            </a:fld>
            <a:endParaRPr lang="en-US"/>
          </a:p>
        </p:txBody>
      </p:sp>
    </p:spTree>
    <p:extLst>
      <p:ext uri="{BB962C8B-B14F-4D97-AF65-F5344CB8AC3E}">
        <p14:creationId xmlns:p14="http://schemas.microsoft.com/office/powerpoint/2010/main" val="1258718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3AD1-1B5F-4DFC-CF26-35AD11E1D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08616-9C84-2E22-623E-E2CA673AC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3D27B-6B28-3C82-3E88-BBE808B675E7}"/>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404431F8-A886-A82A-FC8F-692856A3181E}"/>
              </a:ext>
            </a:extLst>
          </p:cNvPr>
          <p:cNvSpPr>
            <a:spLocks noGrp="1"/>
          </p:cNvSpPr>
          <p:nvPr>
            <p:ph type="sldNum" sz="quarter" idx="10"/>
          </p:nvPr>
        </p:nvSpPr>
        <p:spPr/>
        <p:txBody>
          <a:bodyPr/>
          <a:lstStyle/>
          <a:p>
            <a:fld id="{9F3D6887-7E9F-4B67-BE36-987C9D1DCDDB}" type="slidenum">
              <a:rPr lang="en-US" smtClean="0"/>
              <a:t>13</a:t>
            </a:fld>
            <a:endParaRPr lang="en-US"/>
          </a:p>
        </p:txBody>
      </p:sp>
    </p:spTree>
    <p:extLst>
      <p:ext uri="{BB962C8B-B14F-4D97-AF65-F5344CB8AC3E}">
        <p14:creationId xmlns:p14="http://schemas.microsoft.com/office/powerpoint/2010/main" val="224426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283E6-2558-6360-E6A0-4CA31BC67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74DC5-654D-1BD1-E729-D60E40A31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AD99A-FA1F-1FA9-9B19-6995419C42E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8B2260B-8A1F-9886-D402-B4AEE3794A6D}"/>
              </a:ext>
            </a:extLst>
          </p:cNvPr>
          <p:cNvSpPr>
            <a:spLocks noGrp="1"/>
          </p:cNvSpPr>
          <p:nvPr>
            <p:ph type="sldNum" sz="quarter" idx="10"/>
          </p:nvPr>
        </p:nvSpPr>
        <p:spPr/>
        <p:txBody>
          <a:bodyPr/>
          <a:lstStyle/>
          <a:p>
            <a:fld id="{9F3D6887-7E9F-4B67-BE36-987C9D1DCDDB}" type="slidenum">
              <a:rPr lang="en-US" smtClean="0"/>
              <a:t>14</a:t>
            </a:fld>
            <a:endParaRPr lang="en-US"/>
          </a:p>
        </p:txBody>
      </p:sp>
    </p:spTree>
    <p:extLst>
      <p:ext uri="{BB962C8B-B14F-4D97-AF65-F5344CB8AC3E}">
        <p14:creationId xmlns:p14="http://schemas.microsoft.com/office/powerpoint/2010/main" val="81573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AE35F-F3AA-1F5E-81D7-C56E80743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81752-4043-00F1-7129-222E4A851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A9BDF-4916-C183-F939-1859415C135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8B054BBA-68B2-D7E5-F058-8E8D7EBAFFA5}"/>
              </a:ext>
            </a:extLst>
          </p:cNvPr>
          <p:cNvSpPr>
            <a:spLocks noGrp="1"/>
          </p:cNvSpPr>
          <p:nvPr>
            <p:ph type="sldNum" sz="quarter" idx="10"/>
          </p:nvPr>
        </p:nvSpPr>
        <p:spPr/>
        <p:txBody>
          <a:bodyPr/>
          <a:lstStyle/>
          <a:p>
            <a:fld id="{9F3D6887-7E9F-4B67-BE36-987C9D1DCDDB}" type="slidenum">
              <a:rPr lang="en-US" smtClean="0"/>
              <a:t>15</a:t>
            </a:fld>
            <a:endParaRPr lang="en-US"/>
          </a:p>
        </p:txBody>
      </p:sp>
    </p:spTree>
    <p:extLst>
      <p:ext uri="{BB962C8B-B14F-4D97-AF65-F5344CB8AC3E}">
        <p14:creationId xmlns:p14="http://schemas.microsoft.com/office/powerpoint/2010/main" val="853192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6612D-F5A7-777E-2D62-F37E6C1DA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47BC4-2463-9DD2-FB96-BB9AE1E69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E1AC2-2603-9D6E-5CD4-65F3A0BC559D}"/>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D1028A9-1B47-C2A5-8BF1-AD44CD9F2730}"/>
              </a:ext>
            </a:extLst>
          </p:cNvPr>
          <p:cNvSpPr>
            <a:spLocks noGrp="1"/>
          </p:cNvSpPr>
          <p:nvPr>
            <p:ph type="sldNum" sz="quarter" idx="10"/>
          </p:nvPr>
        </p:nvSpPr>
        <p:spPr/>
        <p:txBody>
          <a:bodyPr/>
          <a:lstStyle/>
          <a:p>
            <a:fld id="{9F3D6887-7E9F-4B67-BE36-987C9D1DCDDB}" type="slidenum">
              <a:rPr lang="en-US" smtClean="0"/>
              <a:t>16</a:t>
            </a:fld>
            <a:endParaRPr lang="en-US"/>
          </a:p>
        </p:txBody>
      </p:sp>
    </p:spTree>
    <p:extLst>
      <p:ext uri="{BB962C8B-B14F-4D97-AF65-F5344CB8AC3E}">
        <p14:creationId xmlns:p14="http://schemas.microsoft.com/office/powerpoint/2010/main" val="326146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83CE-20D1-4BDF-FF76-EF62D907E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0EC0A-260A-E545-F4E6-F15374D7A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9C5A2-8ADC-9581-6924-79EE2975E7DF}"/>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C1AAD986-E27F-7BF3-FAAD-FE65FA83B3C3}"/>
              </a:ext>
            </a:extLst>
          </p:cNvPr>
          <p:cNvSpPr>
            <a:spLocks noGrp="1"/>
          </p:cNvSpPr>
          <p:nvPr>
            <p:ph type="sldNum" sz="quarter" idx="10"/>
          </p:nvPr>
        </p:nvSpPr>
        <p:spPr/>
        <p:txBody>
          <a:bodyPr/>
          <a:lstStyle/>
          <a:p>
            <a:fld id="{9F3D6887-7E9F-4B67-BE36-987C9D1DCDDB}" type="slidenum">
              <a:rPr lang="en-US" smtClean="0"/>
              <a:t>17</a:t>
            </a:fld>
            <a:endParaRPr lang="en-US"/>
          </a:p>
        </p:txBody>
      </p:sp>
    </p:spTree>
    <p:extLst>
      <p:ext uri="{BB962C8B-B14F-4D97-AF65-F5344CB8AC3E}">
        <p14:creationId xmlns:p14="http://schemas.microsoft.com/office/powerpoint/2010/main" val="183703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a:t>
            </a:fld>
            <a:endParaRPr lang="en-US"/>
          </a:p>
        </p:txBody>
      </p:sp>
    </p:spTree>
    <p:extLst>
      <p:ext uri="{BB962C8B-B14F-4D97-AF65-F5344CB8AC3E}">
        <p14:creationId xmlns:p14="http://schemas.microsoft.com/office/powerpoint/2010/main" val="382055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a:t>
            </a:fld>
            <a:endParaRPr lang="en-US"/>
          </a:p>
        </p:txBody>
      </p:sp>
    </p:spTree>
    <p:extLst>
      <p:ext uri="{BB962C8B-B14F-4D97-AF65-F5344CB8AC3E}">
        <p14:creationId xmlns:p14="http://schemas.microsoft.com/office/powerpoint/2010/main" val="377576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DC8D-FB84-32A2-3AA7-8DE61C0A3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DC1D8-F634-AF73-257D-A4E08ABEE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0BD5C-20D4-41BC-C519-8E5E505CD40D}"/>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C477BF74-29EA-7BF5-2706-459860C16DA0}"/>
              </a:ext>
            </a:extLst>
          </p:cNvPr>
          <p:cNvSpPr>
            <a:spLocks noGrp="1"/>
          </p:cNvSpPr>
          <p:nvPr>
            <p:ph type="sldNum" sz="quarter" idx="10"/>
          </p:nvPr>
        </p:nvSpPr>
        <p:spPr/>
        <p:txBody>
          <a:bodyPr/>
          <a:lstStyle/>
          <a:p>
            <a:fld id="{9F3D6887-7E9F-4B67-BE36-987C9D1DCDDB}" type="slidenum">
              <a:rPr lang="en-US" smtClean="0"/>
              <a:t>4</a:t>
            </a:fld>
            <a:endParaRPr lang="en-US"/>
          </a:p>
        </p:txBody>
      </p:sp>
    </p:spTree>
    <p:extLst>
      <p:ext uri="{BB962C8B-B14F-4D97-AF65-F5344CB8AC3E}">
        <p14:creationId xmlns:p14="http://schemas.microsoft.com/office/powerpoint/2010/main" val="91491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9C66-D1D3-F747-F871-26F3AB6D0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C59C6-F299-0C3E-C5A0-C04255E6C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7D173-5F16-49B0-1458-3A11D5A2384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965E182E-CC5B-A6B0-C319-EFA1BB0F222F}"/>
              </a:ext>
            </a:extLst>
          </p:cNvPr>
          <p:cNvSpPr>
            <a:spLocks noGrp="1"/>
          </p:cNvSpPr>
          <p:nvPr>
            <p:ph type="sldNum" sz="quarter" idx="10"/>
          </p:nvPr>
        </p:nvSpPr>
        <p:spPr/>
        <p:txBody>
          <a:bodyPr/>
          <a:lstStyle/>
          <a:p>
            <a:fld id="{9F3D6887-7E9F-4B67-BE36-987C9D1DCDDB}" type="slidenum">
              <a:rPr lang="en-US" smtClean="0"/>
              <a:t>5</a:t>
            </a:fld>
            <a:endParaRPr lang="en-US"/>
          </a:p>
        </p:txBody>
      </p:sp>
    </p:spTree>
    <p:extLst>
      <p:ext uri="{BB962C8B-B14F-4D97-AF65-F5344CB8AC3E}">
        <p14:creationId xmlns:p14="http://schemas.microsoft.com/office/powerpoint/2010/main" val="373824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A2164-595A-5E03-BAC6-ACA65DE44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6EFDA-D24B-0333-9AAC-4209794FA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A2F18-954A-D845-6A8F-C537ACB0757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1EB21428-A658-8480-8EEA-61F305CF00E0}"/>
              </a:ext>
            </a:extLst>
          </p:cNvPr>
          <p:cNvSpPr>
            <a:spLocks noGrp="1"/>
          </p:cNvSpPr>
          <p:nvPr>
            <p:ph type="sldNum" sz="quarter" idx="10"/>
          </p:nvPr>
        </p:nvSpPr>
        <p:spPr/>
        <p:txBody>
          <a:bodyPr/>
          <a:lstStyle/>
          <a:p>
            <a:fld id="{9F3D6887-7E9F-4B67-BE36-987C9D1DCDDB}" type="slidenum">
              <a:rPr lang="en-US" smtClean="0"/>
              <a:t>6</a:t>
            </a:fld>
            <a:endParaRPr lang="en-US"/>
          </a:p>
        </p:txBody>
      </p:sp>
    </p:spTree>
    <p:extLst>
      <p:ext uri="{BB962C8B-B14F-4D97-AF65-F5344CB8AC3E}">
        <p14:creationId xmlns:p14="http://schemas.microsoft.com/office/powerpoint/2010/main" val="308199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70016-4EBA-3A16-BCAC-211AE1589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009AA-546B-E6F0-3AD8-325CD0E60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4E9A5-B7AB-9730-53D6-1B0A0EF9EF4C}"/>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249E433F-BC4C-9B03-7995-B3FFE5A027A1}"/>
              </a:ext>
            </a:extLst>
          </p:cNvPr>
          <p:cNvSpPr>
            <a:spLocks noGrp="1"/>
          </p:cNvSpPr>
          <p:nvPr>
            <p:ph type="sldNum" sz="quarter" idx="10"/>
          </p:nvPr>
        </p:nvSpPr>
        <p:spPr/>
        <p:txBody>
          <a:bodyPr/>
          <a:lstStyle/>
          <a:p>
            <a:fld id="{9F3D6887-7E9F-4B67-BE36-987C9D1DCDDB}" type="slidenum">
              <a:rPr lang="en-US" smtClean="0"/>
              <a:t>7</a:t>
            </a:fld>
            <a:endParaRPr lang="en-US"/>
          </a:p>
        </p:txBody>
      </p:sp>
    </p:spTree>
    <p:extLst>
      <p:ext uri="{BB962C8B-B14F-4D97-AF65-F5344CB8AC3E}">
        <p14:creationId xmlns:p14="http://schemas.microsoft.com/office/powerpoint/2010/main" val="422337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8A36B-B049-B18E-01C2-D587FDAEE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E1FDD-1296-74EA-1FAA-D408A71F9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48171-6825-9837-7DD1-C6B96B0F7F1C}"/>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AE832C1-0116-DD9C-829F-DC49E025CCAF}"/>
              </a:ext>
            </a:extLst>
          </p:cNvPr>
          <p:cNvSpPr>
            <a:spLocks noGrp="1"/>
          </p:cNvSpPr>
          <p:nvPr>
            <p:ph type="sldNum" sz="quarter" idx="10"/>
          </p:nvPr>
        </p:nvSpPr>
        <p:spPr/>
        <p:txBody>
          <a:bodyPr/>
          <a:lstStyle/>
          <a:p>
            <a:fld id="{9F3D6887-7E9F-4B67-BE36-987C9D1DCDDB}" type="slidenum">
              <a:rPr lang="en-US" smtClean="0"/>
              <a:t>8</a:t>
            </a:fld>
            <a:endParaRPr lang="en-US"/>
          </a:p>
        </p:txBody>
      </p:sp>
    </p:spTree>
    <p:extLst>
      <p:ext uri="{BB962C8B-B14F-4D97-AF65-F5344CB8AC3E}">
        <p14:creationId xmlns:p14="http://schemas.microsoft.com/office/powerpoint/2010/main" val="289622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7EC6B-57CC-42DD-1DBF-DA44BC2DE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717C0-5978-8AB1-D089-6F8548958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E67F5-AF8C-DA82-BFA8-5DC59888128C}"/>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AC892652-0A8E-DA05-5C26-64C8DEA0D740}"/>
              </a:ext>
            </a:extLst>
          </p:cNvPr>
          <p:cNvSpPr>
            <a:spLocks noGrp="1"/>
          </p:cNvSpPr>
          <p:nvPr>
            <p:ph type="sldNum" sz="quarter" idx="10"/>
          </p:nvPr>
        </p:nvSpPr>
        <p:spPr/>
        <p:txBody>
          <a:bodyPr/>
          <a:lstStyle/>
          <a:p>
            <a:fld id="{9F3D6887-7E9F-4B67-BE36-987C9D1DCDDB}" type="slidenum">
              <a:rPr lang="en-US" smtClean="0"/>
              <a:t>9</a:t>
            </a:fld>
            <a:endParaRPr lang="en-US"/>
          </a:p>
        </p:txBody>
      </p:sp>
    </p:spTree>
    <p:extLst>
      <p:ext uri="{BB962C8B-B14F-4D97-AF65-F5344CB8AC3E}">
        <p14:creationId xmlns:p14="http://schemas.microsoft.com/office/powerpoint/2010/main" val="136708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6E154348-4496-4992-A840-0134F92F072C}" type="datetime1">
              <a:rPr lang="en-US" smtClean="0"/>
              <a:t>12/28/2024</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856C19B9-1D73-9341-8EF2-8C58D5C55E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112B70-74E6-43E5-9528-16594A0B175B}"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BAF365-2CCE-468B-9E6B-323AB3C19F58}"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6EBCD9-0BF3-4A2B-8F60-CB726BBD65CC}"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515AF2-4021-4E10-90FE-372EED9055EB}"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3BF98C-3F72-464A-A347-A3DEAF9A4BA5}" type="datetime1">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AF0D9202-EA5D-443A-99FA-DF30BE9B4264}" type="datetime1">
              <a:rPr lang="en-US" smtClean="0"/>
              <a:t>12/28/2024</a:t>
            </a:fld>
            <a:endParaRPr lang="en-US"/>
          </a:p>
        </p:txBody>
      </p:sp>
      <p:sp>
        <p:nvSpPr>
          <p:cNvPr id="27" name="Slide Number Placeholder 26"/>
          <p:cNvSpPr>
            <a:spLocks noGrp="1"/>
          </p:cNvSpPr>
          <p:nvPr>
            <p:ph type="sldNum" sz="quarter" idx="11"/>
          </p:nvPr>
        </p:nvSpPr>
        <p:spPr/>
        <p:txBody>
          <a:bodyPr rtlCol="0"/>
          <a:lstStyle/>
          <a:p>
            <a:fld id="{856C19B9-1D73-9341-8EF2-8C58D5C55E47}"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B3BCB7D3-2CF4-458C-A9DF-326F4759C74C}" type="datetime1">
              <a:rPr lang="en-US" smtClean="0"/>
              <a:t>12/28/2024</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856C19B9-1D73-9341-8EF2-8C58D5C55E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324DD-29ED-4945-9206-28AA89328369}" type="datetime1">
              <a:rPr lang="en-US" smtClean="0"/>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54E30D-03DA-4A95-B34A-B4DB539FCEA3}" type="datetime1">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5DC9D7-3BC8-41B1-99AD-DB881352882D}" type="datetime1">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5C4F8807-6060-4571-A312-428DB985B6AF}" type="datetime1">
              <a:rPr lang="en-US" smtClean="0"/>
              <a:t>12/28/2024</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856C19B9-1D73-9341-8EF2-8C58D5C55E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simplilearn.com/tutorials/aws-tutorial/what-is-aw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simplilearn.com/tutorials/aws-tutorial/aws-cloudfro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215A-3596-9544-B3DF-89745323313A}"/>
              </a:ext>
            </a:extLst>
          </p:cNvPr>
          <p:cNvSpPr>
            <a:spLocks noGrp="1"/>
          </p:cNvSpPr>
          <p:nvPr>
            <p:ph type="ctrTitle"/>
          </p:nvPr>
        </p:nvSpPr>
        <p:spPr>
          <a:xfrm>
            <a:off x="2895600" y="1542775"/>
            <a:ext cx="7391401" cy="911535"/>
          </a:xfrm>
        </p:spPr>
        <p:txBody>
          <a:bodyPr>
            <a:normAutofit/>
          </a:bodyPr>
          <a:lstStyle/>
          <a:p>
            <a:r>
              <a:rPr lang="en-US" sz="3600" b="1" spc="300" dirty="0">
                <a:solidFill>
                  <a:schemeClr val="bg2"/>
                </a:solidFill>
                <a:cs typeface="Times New Roman" panose="02020603050405020304" pitchFamily="18" charset="0"/>
              </a:rPr>
              <a:t>AMAZON WEB SERVICES(AWS) </a:t>
            </a:r>
          </a:p>
        </p:txBody>
      </p:sp>
      <p:sp>
        <p:nvSpPr>
          <p:cNvPr id="8" name="TextBox 7"/>
          <p:cNvSpPr txBox="1"/>
          <p:nvPr/>
        </p:nvSpPr>
        <p:spPr>
          <a:xfrm>
            <a:off x="14377" y="3011833"/>
            <a:ext cx="4876800" cy="523220"/>
          </a:xfrm>
          <a:prstGeom prst="rect">
            <a:avLst/>
          </a:prstGeom>
          <a:no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MODULE 5</a:t>
            </a:r>
            <a:r>
              <a:rPr lang="en-US" sz="2800" b="1" dirty="0">
                <a:latin typeface="Times New Roman" panose="02020603050405020304" pitchFamily="18" charset="0"/>
                <a:cs typeface="Times New Roman" panose="02020603050405020304" pitchFamily="18" charset="0"/>
              </a:rPr>
              <a:t> </a:t>
            </a:r>
          </a:p>
        </p:txBody>
      </p:sp>
      <p:sp>
        <p:nvSpPr>
          <p:cNvPr id="6" name="Slide Number Placeholder 5">
            <a:extLst>
              <a:ext uri="{FF2B5EF4-FFF2-40B4-BE49-F238E27FC236}">
                <a16:creationId xmlns:a16="http://schemas.microsoft.com/office/drawing/2014/main" id="{84AB7365-FFC5-DF8C-613F-0E00C768F8CD}"/>
              </a:ext>
            </a:extLst>
          </p:cNvPr>
          <p:cNvSpPr>
            <a:spLocks noGrp="1"/>
          </p:cNvSpPr>
          <p:nvPr>
            <p:ph type="sldNum" sz="quarter" idx="12"/>
          </p:nvPr>
        </p:nvSpPr>
        <p:spPr/>
        <p:txBody>
          <a:bodyPr/>
          <a:lstStyle/>
          <a:p>
            <a:fld id="{856C19B9-1D73-9341-8EF2-8C58D5C55E47}" type="slidenum">
              <a:rPr lang="en-US" smtClean="0"/>
              <a:t>1</a:t>
            </a:fld>
            <a:endParaRPr lang="en-US"/>
          </a:p>
        </p:txBody>
      </p:sp>
      <p:pic>
        <p:nvPicPr>
          <p:cNvPr id="3" name="Picture 2">
            <a:extLst>
              <a:ext uri="{FF2B5EF4-FFF2-40B4-BE49-F238E27FC236}">
                <a16:creationId xmlns:a16="http://schemas.microsoft.com/office/drawing/2014/main" id="{58822629-9DCF-CBBC-F96C-614CF90909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7" y="0"/>
            <a:ext cx="3567023" cy="1295400"/>
          </a:xfrm>
          <a:prstGeom prst="rect">
            <a:avLst/>
          </a:prstGeom>
          <a:noFill/>
          <a:ln>
            <a:noFill/>
          </a:ln>
        </p:spPr>
      </p:pic>
      <p:graphicFrame>
        <p:nvGraphicFramePr>
          <p:cNvPr id="4" name="Table 3">
            <a:extLst>
              <a:ext uri="{FF2B5EF4-FFF2-40B4-BE49-F238E27FC236}">
                <a16:creationId xmlns:a16="http://schemas.microsoft.com/office/drawing/2014/main" id="{8AA92ED0-48A7-4E72-9DB8-20561E318C20}"/>
              </a:ext>
            </a:extLst>
          </p:cNvPr>
          <p:cNvGraphicFramePr>
            <a:graphicFrameLocks noGrp="1"/>
          </p:cNvGraphicFramePr>
          <p:nvPr>
            <p:extLst>
              <p:ext uri="{D42A27DB-BD31-4B8C-83A1-F6EECF244321}">
                <p14:modId xmlns:p14="http://schemas.microsoft.com/office/powerpoint/2010/main" val="3253594093"/>
              </p:ext>
            </p:extLst>
          </p:nvPr>
        </p:nvGraphicFramePr>
        <p:xfrm>
          <a:off x="609601" y="4092576"/>
          <a:ext cx="12344399" cy="2667000"/>
        </p:xfrm>
        <a:graphic>
          <a:graphicData uri="http://schemas.openxmlformats.org/drawingml/2006/table">
            <a:tbl>
              <a:tblPr firstRow="1" firstCol="1" bandRow="1"/>
              <a:tblGrid>
                <a:gridCol w="3013200">
                  <a:extLst>
                    <a:ext uri="{9D8B030D-6E8A-4147-A177-3AD203B41FA5}">
                      <a16:colId xmlns:a16="http://schemas.microsoft.com/office/drawing/2014/main" val="20000"/>
                    </a:ext>
                  </a:extLst>
                </a:gridCol>
                <a:gridCol w="5485319">
                  <a:extLst>
                    <a:ext uri="{9D8B030D-6E8A-4147-A177-3AD203B41FA5}">
                      <a16:colId xmlns:a16="http://schemas.microsoft.com/office/drawing/2014/main" val="20001"/>
                    </a:ext>
                  </a:extLst>
                </a:gridCol>
                <a:gridCol w="3845880">
                  <a:extLst>
                    <a:ext uri="{9D8B030D-6E8A-4147-A177-3AD203B41FA5}">
                      <a16:colId xmlns:a16="http://schemas.microsoft.com/office/drawing/2014/main" val="20002"/>
                    </a:ext>
                  </a:extLst>
                </a:gridCol>
              </a:tblGrid>
              <a:tr h="416357">
                <a:tc gridSpan="3">
                  <a:txBody>
                    <a:bodyPr/>
                    <a:lstStyle/>
                    <a:p>
                      <a:pPr marL="0" marR="0" algn="ctr"/>
                      <a:r>
                        <a:rPr lang="en-IN" sz="1800" b="1" dirty="0">
                          <a:effectLst/>
                          <a:latin typeface="+mj-lt"/>
                          <a:ea typeface="Times New Roman"/>
                          <a:cs typeface="Times New Roman"/>
                        </a:rPr>
                        <a:t>Presentation Material</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357">
                <a:tc gridSpan="3">
                  <a:txBody>
                    <a:bodyPr/>
                    <a:lstStyle/>
                    <a:p>
                      <a:pPr marL="0" marR="0" algn="ctr"/>
                      <a:r>
                        <a:rPr lang="en-IN" sz="1800" b="1" kern="1200" dirty="0">
                          <a:solidFill>
                            <a:srgbClr val="000000"/>
                          </a:solidFill>
                          <a:effectLst/>
                          <a:latin typeface="+mj-lt"/>
                          <a:ea typeface="Times New Roman"/>
                          <a:cs typeface="Times New Roman"/>
                        </a:rPr>
                        <a:t>Department of Computer Science &amp; Engineering</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786">
                <a:tc>
                  <a:txBody>
                    <a:bodyPr/>
                    <a:lstStyle/>
                    <a:p>
                      <a:pPr marL="0" marR="0">
                        <a:lnSpc>
                          <a:spcPct val="115000"/>
                        </a:lnSpc>
                        <a:spcBef>
                          <a:spcPts val="0"/>
                        </a:spcBef>
                        <a:spcAft>
                          <a:spcPts val="1000"/>
                        </a:spcAft>
                      </a:pPr>
                      <a:r>
                        <a:rPr kumimoji="0" lang="en-IN" sz="2000" b="1" kern="1200" dirty="0">
                          <a:solidFill>
                            <a:srgbClr val="000000"/>
                          </a:solidFill>
                          <a:effectLst/>
                          <a:latin typeface="+mj-lt"/>
                          <a:ea typeface="Times New Roman"/>
                          <a:cs typeface="Times New Roman"/>
                        </a:rPr>
                        <a:t>Course Code: 21CS4708</a:t>
                      </a:r>
                      <a:endParaRPr kumimoji="0" lang="en-US" sz="2000" b="1" kern="1200" dirty="0">
                        <a:solidFill>
                          <a:srgbClr val="000000"/>
                        </a:solidFill>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endParaRPr kumimoji="0" lang="en-US" sz="2000" b="1" kern="1200" dirty="0">
                        <a:solidFill>
                          <a:srgbClr val="000000"/>
                        </a:solidFill>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IN" sz="2000" kern="1200" dirty="0">
                          <a:solidFill>
                            <a:srgbClr val="000000"/>
                          </a:solidFill>
                          <a:effectLst/>
                          <a:latin typeface="+mj-lt"/>
                          <a:ea typeface="Times New Roman"/>
                          <a:cs typeface="Times New Roman"/>
                        </a:rPr>
                        <a:t>Semester: VII</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832714">
                <a:tc>
                  <a:txBody>
                    <a:bodyPr/>
                    <a:lstStyle/>
                    <a:p>
                      <a:pPr marL="0" marR="0">
                        <a:lnSpc>
                          <a:spcPct val="115000"/>
                        </a:lnSpc>
                        <a:spcBef>
                          <a:spcPts val="0"/>
                        </a:spcBef>
                        <a:spcAft>
                          <a:spcPts val="1000"/>
                        </a:spcAft>
                      </a:pPr>
                      <a:r>
                        <a:rPr lang="en-IN" sz="2000" b="1" kern="1200" dirty="0">
                          <a:solidFill>
                            <a:srgbClr val="000000"/>
                          </a:solidFill>
                          <a:effectLst/>
                          <a:latin typeface="+mj-lt"/>
                          <a:ea typeface="Times New Roman"/>
                          <a:cs typeface="Times New Roman"/>
                        </a:rPr>
                        <a:t>Course Title: </a:t>
                      </a:r>
                      <a:endParaRPr lang="en-US" sz="1100" b="1" dirty="0">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800" dirty="0">
                          <a:effectLst/>
                          <a:latin typeface="+mj-lt"/>
                          <a:ea typeface="Times New Roman"/>
                          <a:cs typeface="Times New Roman"/>
                        </a:rPr>
                        <a:t>AMAZON WEB SERVICES(AWS) </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IN" sz="2000" kern="1200" dirty="0">
                          <a:solidFill>
                            <a:srgbClr val="000000"/>
                          </a:solidFill>
                          <a:effectLst/>
                          <a:latin typeface="+mj-lt"/>
                          <a:ea typeface="Times New Roman"/>
                          <a:cs typeface="Times New Roman"/>
                        </a:rPr>
                        <a:t>Year: IV</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500786">
                <a:tc>
                  <a:txBody>
                    <a:bodyPr/>
                    <a:lstStyle/>
                    <a:p>
                      <a:pPr marL="0" marR="0">
                        <a:lnSpc>
                          <a:spcPct val="115000"/>
                        </a:lnSpc>
                        <a:spcBef>
                          <a:spcPts val="0"/>
                        </a:spcBef>
                        <a:spcAft>
                          <a:spcPts val="1000"/>
                        </a:spcAft>
                      </a:pPr>
                      <a:r>
                        <a:rPr lang="en-IN" sz="2000" b="1" kern="1200" dirty="0">
                          <a:solidFill>
                            <a:srgbClr val="000000"/>
                          </a:solidFill>
                          <a:effectLst/>
                          <a:latin typeface="+mj-lt"/>
                          <a:ea typeface="Times New Roman"/>
                          <a:cs typeface="Times New Roman"/>
                        </a:rPr>
                        <a:t>Faculty Name:</a:t>
                      </a:r>
                      <a:endParaRPr lang="en-US" sz="1100" b="1" dirty="0">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800" dirty="0">
                          <a:effectLst/>
                          <a:latin typeface="+mj-lt"/>
                          <a:ea typeface="Times New Roman"/>
                          <a:cs typeface="Times New Roman"/>
                        </a:rPr>
                        <a:t>Dr. Gokulakrishnan S</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800" dirty="0">
                          <a:effectLst/>
                          <a:latin typeface="+mj-lt"/>
                          <a:ea typeface="Times New Roman"/>
                          <a:cs typeface="Times New Roman"/>
                        </a:rPr>
                        <a:t> </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74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
        <p:nvSpPr>
          <p:cNvPr id="6" name="TextBox 5">
            <a:extLst>
              <a:ext uri="{FF2B5EF4-FFF2-40B4-BE49-F238E27FC236}">
                <a16:creationId xmlns:a16="http://schemas.microsoft.com/office/drawing/2014/main" id="{AD1DCD25-C64D-6E3E-1D9D-ABB6DE38D0F0}"/>
              </a:ext>
            </a:extLst>
          </p:cNvPr>
          <p:cNvSpPr txBox="1"/>
          <p:nvPr/>
        </p:nvSpPr>
        <p:spPr>
          <a:xfrm>
            <a:off x="228600" y="1752600"/>
            <a:ext cx="10820400" cy="943848"/>
          </a:xfrm>
          <a:prstGeom prst="rect">
            <a:avLst/>
          </a:prstGeom>
          <a:noFill/>
        </p:spPr>
        <p:txBody>
          <a:bodyPr wrap="square">
            <a:spAutoFit/>
          </a:bodyPr>
          <a:lstStyle/>
          <a:p>
            <a:pPr algn="l">
              <a:spcAft>
                <a:spcPts val="750"/>
              </a:spcAft>
            </a:pPr>
            <a:r>
              <a:rPr lang="en-US" sz="1400" b="1" i="0" dirty="0">
                <a:solidFill>
                  <a:srgbClr val="FF0000"/>
                </a:solidFill>
                <a:effectLst/>
                <a:latin typeface="Poppins" panose="00000500000000000000" pitchFamily="2" charset="0"/>
              </a:rPr>
              <a:t>Steps To Configure Amazon Route 53</a:t>
            </a:r>
          </a:p>
          <a:p>
            <a:pPr algn="l">
              <a:spcAft>
                <a:spcPts val="750"/>
              </a:spcAft>
            </a:pPr>
            <a:endParaRPr lang="en-US" sz="1400" b="1" dirty="0">
              <a:solidFill>
                <a:srgbClr val="333333"/>
              </a:solidFill>
              <a:latin typeface="Poppins" panose="00000500000000000000" pitchFamily="2" charset="0"/>
            </a:endParaRPr>
          </a:p>
          <a:p>
            <a:pPr algn="l">
              <a:spcAft>
                <a:spcPts val="750"/>
              </a:spcAft>
            </a:pPr>
            <a:r>
              <a:rPr lang="en-US" sz="1400" b="1" i="0" dirty="0">
                <a:solidFill>
                  <a:srgbClr val="333333"/>
                </a:solidFill>
                <a:effectLst/>
                <a:latin typeface="Poppins" panose="00000500000000000000" pitchFamily="2" charset="0"/>
              </a:rPr>
              <a:t>https://k21academy.com/amazon-web-services/aws-solutions-architect/aws-route-53/</a:t>
            </a:r>
          </a:p>
        </p:txBody>
      </p:sp>
    </p:spTree>
    <p:extLst>
      <p:ext uri="{BB962C8B-B14F-4D97-AF65-F5344CB8AC3E}">
        <p14:creationId xmlns:p14="http://schemas.microsoft.com/office/powerpoint/2010/main" val="356500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209D-EF3E-A17A-639D-00F535FF4D4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663FCA-ADC0-CF36-5E7D-0B20BA696A09}"/>
              </a:ext>
            </a:extLst>
          </p:cNvPr>
          <p:cNvSpPr>
            <a:spLocks noGrp="1"/>
          </p:cNvSpPr>
          <p:nvPr>
            <p:ph type="sldNum" sz="quarter" idx="12"/>
          </p:nvPr>
        </p:nvSpPr>
        <p:spPr/>
        <p:txBody>
          <a:bodyPr/>
          <a:lstStyle/>
          <a:p>
            <a:fld id="{856C19B9-1D73-9341-8EF2-8C58D5C55E47}" type="slidenum">
              <a:rPr lang="en-US" smtClean="0"/>
              <a:t>11</a:t>
            </a:fld>
            <a:endParaRPr lang="en-US"/>
          </a:p>
        </p:txBody>
      </p:sp>
      <p:pic>
        <p:nvPicPr>
          <p:cNvPr id="4" name="Picture 3">
            <a:extLst>
              <a:ext uri="{FF2B5EF4-FFF2-40B4-BE49-F238E27FC236}">
                <a16:creationId xmlns:a16="http://schemas.microsoft.com/office/drawing/2014/main" id="{A09B7BAF-9D6C-9030-7704-3B090207C2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
        <p:nvSpPr>
          <p:cNvPr id="7" name="TextBox 6">
            <a:extLst>
              <a:ext uri="{FF2B5EF4-FFF2-40B4-BE49-F238E27FC236}">
                <a16:creationId xmlns:a16="http://schemas.microsoft.com/office/drawing/2014/main" id="{A27997E2-5F75-6B50-B49C-2D21E36B4B0B}"/>
              </a:ext>
            </a:extLst>
          </p:cNvPr>
          <p:cNvSpPr txBox="1"/>
          <p:nvPr/>
        </p:nvSpPr>
        <p:spPr>
          <a:xfrm>
            <a:off x="685800" y="990600"/>
            <a:ext cx="10668000" cy="1246495"/>
          </a:xfrm>
          <a:prstGeom prst="rect">
            <a:avLst/>
          </a:prstGeom>
          <a:noFill/>
        </p:spPr>
        <p:txBody>
          <a:bodyPr wrap="square">
            <a:spAutoFit/>
          </a:bodyPr>
          <a:lstStyle/>
          <a:p>
            <a:pPr algn="l">
              <a:lnSpc>
                <a:spcPts val="2550"/>
              </a:lnSpc>
              <a:spcBef>
                <a:spcPts val="4800"/>
              </a:spcBef>
              <a:spcAft>
                <a:spcPts val="2400"/>
              </a:spcAft>
            </a:pPr>
            <a:r>
              <a:rPr lang="en-US" b="0" i="0" dirty="0">
                <a:solidFill>
                  <a:srgbClr val="272C37"/>
                </a:solidFill>
                <a:effectLst/>
                <a:latin typeface="Roboto" panose="02000000000000000000" pitchFamily="2" charset="0"/>
              </a:rPr>
              <a:t>What is AWS CloudFront?</a:t>
            </a:r>
          </a:p>
          <a:p>
            <a:pPr algn="l">
              <a:lnSpc>
                <a:spcPts val="1950"/>
              </a:lnSpc>
              <a:spcAft>
                <a:spcPts val="1950"/>
              </a:spcAft>
            </a:pPr>
            <a:r>
              <a:rPr lang="en-US" b="0" i="0" dirty="0">
                <a:solidFill>
                  <a:srgbClr val="51565E"/>
                </a:solidFill>
                <a:effectLst/>
                <a:latin typeface="Roboto" panose="02000000000000000000" pitchFamily="2" charset="0"/>
              </a:rPr>
              <a:t>AWS CloudFront is a globally-distributed network offered by </a:t>
            </a:r>
            <a:r>
              <a:rPr lang="en-US" b="0" i="0" u="none" strike="noStrike" dirty="0">
                <a:solidFill>
                  <a:srgbClr val="1179EF"/>
                </a:solidFill>
                <a:effectLst/>
                <a:latin typeface="Roboto" panose="02000000000000000000" pitchFamily="2" charset="0"/>
                <a:hlinkClick r:id="rId4" tooltip="Amazon Web Services,"/>
              </a:rPr>
              <a:t>Amazon Web Services,</a:t>
            </a:r>
            <a:r>
              <a:rPr lang="en-US" b="0" i="0" dirty="0">
                <a:solidFill>
                  <a:srgbClr val="51565E"/>
                </a:solidFill>
                <a:effectLst/>
                <a:latin typeface="Roboto" panose="02000000000000000000" pitchFamily="2" charset="0"/>
              </a:rPr>
              <a:t> which securely transfers content such as software, SDKs, videos, etc., to the clients, with high transfer speed.</a:t>
            </a:r>
          </a:p>
        </p:txBody>
      </p:sp>
      <p:sp>
        <p:nvSpPr>
          <p:cNvPr id="9" name="TextBox 8">
            <a:extLst>
              <a:ext uri="{FF2B5EF4-FFF2-40B4-BE49-F238E27FC236}">
                <a16:creationId xmlns:a16="http://schemas.microsoft.com/office/drawing/2014/main" id="{A7DCA383-4442-0D36-6611-BD09D25610E1}"/>
              </a:ext>
            </a:extLst>
          </p:cNvPr>
          <p:cNvSpPr txBox="1"/>
          <p:nvPr/>
        </p:nvSpPr>
        <p:spPr>
          <a:xfrm>
            <a:off x="685800" y="2438643"/>
            <a:ext cx="10287000" cy="3054682"/>
          </a:xfrm>
          <a:prstGeom prst="rect">
            <a:avLst/>
          </a:prstGeom>
          <a:noFill/>
        </p:spPr>
        <p:txBody>
          <a:bodyPr wrap="square">
            <a:spAutoFit/>
          </a:bodyPr>
          <a:lstStyle/>
          <a:p>
            <a:pPr algn="l">
              <a:lnSpc>
                <a:spcPts val="2550"/>
              </a:lnSpc>
              <a:spcBef>
                <a:spcPts val="4800"/>
              </a:spcBef>
              <a:spcAft>
                <a:spcPts val="2400"/>
              </a:spcAft>
            </a:pPr>
            <a:r>
              <a:rPr lang="en-US" b="0" i="0" dirty="0">
                <a:solidFill>
                  <a:srgbClr val="272C37"/>
                </a:solidFill>
                <a:effectLst/>
                <a:latin typeface="Roboto" panose="02000000000000000000" pitchFamily="2" charset="0"/>
              </a:rPr>
              <a:t>Benefits of AWS CloudFront</a:t>
            </a:r>
          </a:p>
          <a:p>
            <a:pPr algn="l">
              <a:lnSpc>
                <a:spcPts val="1800"/>
              </a:lnSpc>
              <a:spcAft>
                <a:spcPts val="1050"/>
              </a:spcAft>
              <a:buFont typeface="Arial" panose="020B0604020202020204" pitchFamily="34" charset="0"/>
              <a:buChar char="•"/>
            </a:pPr>
            <a:r>
              <a:rPr lang="en-US" b="0" i="0" dirty="0">
                <a:solidFill>
                  <a:srgbClr val="51565E"/>
                </a:solidFill>
                <a:effectLst/>
                <a:latin typeface="Roboto" panose="02000000000000000000" pitchFamily="2" charset="0"/>
              </a:rPr>
              <a:t>It will cache your content in edge locations and decrease the workload, thus resulting in high availability of applications.</a:t>
            </a:r>
          </a:p>
          <a:p>
            <a:pPr algn="l">
              <a:lnSpc>
                <a:spcPts val="1800"/>
              </a:lnSpc>
              <a:spcAft>
                <a:spcPts val="1050"/>
              </a:spcAft>
              <a:buFont typeface="Arial" panose="020B0604020202020204" pitchFamily="34" charset="0"/>
              <a:buChar char="•"/>
            </a:pPr>
            <a:r>
              <a:rPr lang="en-US" b="0" i="0" dirty="0">
                <a:solidFill>
                  <a:srgbClr val="51565E"/>
                </a:solidFill>
                <a:effectLst/>
                <a:latin typeface="Roboto" panose="02000000000000000000" pitchFamily="2" charset="0"/>
              </a:rPr>
              <a:t>It is simple to use and ensures productivity enhancement.</a:t>
            </a:r>
          </a:p>
          <a:p>
            <a:pPr algn="l">
              <a:lnSpc>
                <a:spcPts val="1800"/>
              </a:lnSpc>
              <a:spcAft>
                <a:spcPts val="1050"/>
              </a:spcAft>
              <a:buFont typeface="Arial" panose="020B0604020202020204" pitchFamily="34" charset="0"/>
              <a:buChar char="•"/>
            </a:pPr>
            <a:r>
              <a:rPr lang="en-US" b="0" i="0" dirty="0">
                <a:solidFill>
                  <a:srgbClr val="51565E"/>
                </a:solidFill>
                <a:effectLst/>
                <a:latin typeface="Roboto" panose="02000000000000000000" pitchFamily="2" charset="0"/>
              </a:rPr>
              <a:t>It provides high security with the ‘Content Privacy’ feature.</a:t>
            </a:r>
          </a:p>
          <a:p>
            <a:pPr algn="l">
              <a:lnSpc>
                <a:spcPts val="1800"/>
              </a:lnSpc>
              <a:spcAft>
                <a:spcPts val="1050"/>
              </a:spcAft>
              <a:buFont typeface="Arial" panose="020B0604020202020204" pitchFamily="34" charset="0"/>
              <a:buChar char="•"/>
            </a:pPr>
            <a:r>
              <a:rPr lang="en-US" b="0" i="0" dirty="0">
                <a:solidFill>
                  <a:srgbClr val="51565E"/>
                </a:solidFill>
                <a:effectLst/>
                <a:latin typeface="Roboto" panose="02000000000000000000" pitchFamily="2" charset="0"/>
              </a:rPr>
              <a:t>It facilitates GEO targeting service for content delivery to specific end-users.</a:t>
            </a:r>
          </a:p>
          <a:p>
            <a:pPr algn="l">
              <a:lnSpc>
                <a:spcPts val="1800"/>
              </a:lnSpc>
              <a:spcAft>
                <a:spcPts val="1050"/>
              </a:spcAft>
              <a:buFont typeface="Arial" panose="020B0604020202020204" pitchFamily="34" charset="0"/>
              <a:buChar char="•"/>
            </a:pPr>
            <a:r>
              <a:rPr lang="en-US" b="0" i="0" dirty="0">
                <a:solidFill>
                  <a:srgbClr val="51565E"/>
                </a:solidFill>
                <a:effectLst/>
                <a:latin typeface="Roboto" panose="02000000000000000000" pitchFamily="2" charset="0"/>
              </a:rPr>
              <a:t>It uses HTTP or HTTPS protocols for quick delivery of content.</a:t>
            </a:r>
          </a:p>
          <a:p>
            <a:pPr algn="l">
              <a:lnSpc>
                <a:spcPts val="1800"/>
              </a:lnSpc>
              <a:spcAft>
                <a:spcPts val="1050"/>
              </a:spcAft>
              <a:buFont typeface="Arial" panose="020B0604020202020204" pitchFamily="34" charset="0"/>
              <a:buChar char="•"/>
            </a:pPr>
            <a:r>
              <a:rPr lang="en-US" b="0" i="0" dirty="0">
                <a:solidFill>
                  <a:srgbClr val="51565E"/>
                </a:solidFill>
                <a:effectLst/>
                <a:latin typeface="Roboto" panose="02000000000000000000" pitchFamily="2" charset="0"/>
              </a:rPr>
              <a:t>It is less expensive, as it only charges for the data transfer.</a:t>
            </a:r>
          </a:p>
        </p:txBody>
      </p:sp>
    </p:spTree>
    <p:extLst>
      <p:ext uri="{BB962C8B-B14F-4D97-AF65-F5344CB8AC3E}">
        <p14:creationId xmlns:p14="http://schemas.microsoft.com/office/powerpoint/2010/main" val="73320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76563-F1E2-64FA-0B45-DF691143394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C3C279-EF16-C363-1B87-CEBC46FFDCF5}"/>
              </a:ext>
            </a:extLst>
          </p:cNvPr>
          <p:cNvSpPr>
            <a:spLocks noGrp="1"/>
          </p:cNvSpPr>
          <p:nvPr>
            <p:ph type="sldNum" sz="quarter" idx="12"/>
          </p:nvPr>
        </p:nvSpPr>
        <p:spPr/>
        <p:txBody>
          <a:bodyPr/>
          <a:lstStyle/>
          <a:p>
            <a:fld id="{856C19B9-1D73-9341-8EF2-8C58D5C55E47}" type="slidenum">
              <a:rPr lang="en-US" smtClean="0"/>
              <a:t>12</a:t>
            </a:fld>
            <a:endParaRPr lang="en-US"/>
          </a:p>
        </p:txBody>
      </p:sp>
      <p:pic>
        <p:nvPicPr>
          <p:cNvPr id="4" name="Picture 3">
            <a:extLst>
              <a:ext uri="{FF2B5EF4-FFF2-40B4-BE49-F238E27FC236}">
                <a16:creationId xmlns:a16="http://schemas.microsoft.com/office/drawing/2014/main" id="{39CBC20F-7B64-EBFB-8EF2-7E645D71E5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
        <p:nvSpPr>
          <p:cNvPr id="7" name="TextBox 6">
            <a:extLst>
              <a:ext uri="{FF2B5EF4-FFF2-40B4-BE49-F238E27FC236}">
                <a16:creationId xmlns:a16="http://schemas.microsoft.com/office/drawing/2014/main" id="{CEC9B437-A672-88AB-D635-FFB372E3E99D}"/>
              </a:ext>
            </a:extLst>
          </p:cNvPr>
          <p:cNvSpPr txBox="1"/>
          <p:nvPr/>
        </p:nvSpPr>
        <p:spPr>
          <a:xfrm>
            <a:off x="838200" y="1066800"/>
            <a:ext cx="11077448" cy="5760551"/>
          </a:xfrm>
          <a:prstGeom prst="rect">
            <a:avLst/>
          </a:prstGeom>
          <a:noFill/>
        </p:spPr>
        <p:txBody>
          <a:bodyPr wrap="square">
            <a:spAutoFit/>
          </a:bodyPr>
          <a:lstStyle/>
          <a:p>
            <a:pPr algn="l">
              <a:lnSpc>
                <a:spcPts val="2550"/>
              </a:lnSpc>
              <a:spcBef>
                <a:spcPts val="4800"/>
              </a:spcBef>
              <a:spcAft>
                <a:spcPts val="2400"/>
              </a:spcAft>
            </a:pPr>
            <a:r>
              <a:rPr lang="en-US" b="0" i="0" dirty="0">
                <a:solidFill>
                  <a:srgbClr val="FF0000"/>
                </a:solidFill>
                <a:effectLst/>
                <a:latin typeface="Roboto" panose="02000000000000000000" pitchFamily="2" charset="0"/>
              </a:rPr>
              <a:t>How Does AWS CloudFront Work? </a:t>
            </a:r>
            <a:r>
              <a:rPr lang="en-US" b="0" i="0" dirty="0">
                <a:solidFill>
                  <a:srgbClr val="272C37"/>
                </a:solidFill>
                <a:effectLst/>
                <a:latin typeface="Roboto" panose="02000000000000000000" pitchFamily="2" charset="0"/>
                <a:hlinkClick r:id="rId4"/>
              </a:rPr>
              <a:t>https://www.simplilearn.com/tutorials/aws-tutorial/aws-cloudfront</a:t>
            </a:r>
            <a:endParaRPr lang="en-US" b="0" i="0" dirty="0">
              <a:solidFill>
                <a:srgbClr val="272C37"/>
              </a:solidFill>
              <a:effectLst/>
              <a:latin typeface="Roboto" panose="02000000000000000000" pitchFamily="2" charset="0"/>
            </a:endParaRPr>
          </a:p>
          <a:p>
            <a:pPr>
              <a:lnSpc>
                <a:spcPts val="2550"/>
              </a:lnSpc>
              <a:spcBef>
                <a:spcPts val="4800"/>
              </a:spcBef>
              <a:spcAft>
                <a:spcPts val="2400"/>
              </a:spcAft>
            </a:pPr>
            <a:r>
              <a:rPr lang="en-US" b="0" i="0" dirty="0">
                <a:solidFill>
                  <a:srgbClr val="FF0000"/>
                </a:solidFill>
                <a:effectLst/>
                <a:latin typeface="Roboto" panose="02000000000000000000" pitchFamily="2" charset="0"/>
              </a:rPr>
              <a:t>How to Create a Distribution Network for CloudFront? </a:t>
            </a:r>
            <a:r>
              <a:rPr lang="en-US" b="0" i="0" dirty="0">
                <a:solidFill>
                  <a:srgbClr val="FF0000"/>
                </a:solidFill>
                <a:effectLst/>
                <a:latin typeface="Roboto" panose="02000000000000000000" pitchFamily="2" charset="0"/>
                <a:hlinkClick r:id="rId4">
                  <a:extLst>
                    <a:ext uri="{A12FA001-AC4F-418D-AE19-62706E023703}">
                      <ahyp:hlinkClr xmlns:ahyp="http://schemas.microsoft.com/office/drawing/2018/hyperlinkcolor" val="tx"/>
                    </a:ext>
                  </a:extLst>
                </a:hlinkClick>
              </a:rPr>
              <a:t> </a:t>
            </a:r>
            <a:r>
              <a:rPr lang="en-US" b="0" i="0" dirty="0">
                <a:solidFill>
                  <a:srgbClr val="67AFBD"/>
                </a:solidFill>
                <a:effectLst/>
                <a:latin typeface="Roboto" panose="02000000000000000000" pitchFamily="2" charset="0"/>
                <a:hlinkClick r:id="rId4">
                  <a:extLst>
                    <a:ext uri="{A12FA001-AC4F-418D-AE19-62706E023703}">
                      <ahyp:hlinkClr xmlns:ahyp="http://schemas.microsoft.com/office/drawing/2018/hyperlinkcolor" val="tx"/>
                    </a:ext>
                  </a:extLst>
                </a:hlinkClick>
              </a:rPr>
              <a:t>https://www.simplilearn.com/tutorials/aws-tutorial/aws-cloudfront</a:t>
            </a:r>
            <a:endParaRPr lang="en-US" b="0" i="0" dirty="0">
              <a:solidFill>
                <a:srgbClr val="272C37"/>
              </a:solidFill>
              <a:effectLst/>
              <a:latin typeface="Roboto" panose="02000000000000000000" pitchFamily="2" charset="0"/>
            </a:endParaRPr>
          </a:p>
          <a:p>
            <a:pPr algn="l">
              <a:lnSpc>
                <a:spcPts val="2550"/>
              </a:lnSpc>
              <a:spcBef>
                <a:spcPts val="4800"/>
              </a:spcBef>
              <a:spcAft>
                <a:spcPts val="2400"/>
              </a:spcAft>
            </a:pPr>
            <a:endParaRPr lang="en-US" b="0" i="0" dirty="0">
              <a:solidFill>
                <a:srgbClr val="272C37"/>
              </a:solidFill>
              <a:effectLst/>
              <a:latin typeface="Roboto" panose="02000000000000000000" pitchFamily="2" charset="0"/>
            </a:endParaRPr>
          </a:p>
          <a:p>
            <a:pPr algn="l">
              <a:lnSpc>
                <a:spcPts val="2550"/>
              </a:lnSpc>
              <a:spcBef>
                <a:spcPts val="4800"/>
              </a:spcBef>
              <a:spcAft>
                <a:spcPts val="2400"/>
              </a:spcAft>
            </a:pPr>
            <a:endParaRPr lang="en-US" dirty="0">
              <a:solidFill>
                <a:srgbClr val="272C37"/>
              </a:solidFill>
              <a:latin typeface="Roboto" panose="02000000000000000000" pitchFamily="2" charset="0"/>
            </a:endParaRPr>
          </a:p>
          <a:p>
            <a:pPr algn="l">
              <a:lnSpc>
                <a:spcPts val="2550"/>
              </a:lnSpc>
              <a:spcBef>
                <a:spcPts val="4800"/>
              </a:spcBef>
              <a:spcAft>
                <a:spcPts val="2400"/>
              </a:spcAft>
            </a:pPr>
            <a:endParaRPr lang="en-US" b="0" i="0" dirty="0">
              <a:solidFill>
                <a:srgbClr val="272C37"/>
              </a:solidFill>
              <a:effectLst/>
              <a:latin typeface="Roboto" panose="02000000000000000000" pitchFamily="2" charset="0"/>
            </a:endParaRPr>
          </a:p>
        </p:txBody>
      </p:sp>
    </p:spTree>
    <p:extLst>
      <p:ext uri="{BB962C8B-B14F-4D97-AF65-F5344CB8AC3E}">
        <p14:creationId xmlns:p14="http://schemas.microsoft.com/office/powerpoint/2010/main" val="336229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EF72-1C3B-6F30-46FE-D49C3F022A7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2CBA27-E692-2CA0-D64D-B3B5F2F03E09}"/>
              </a:ext>
            </a:extLst>
          </p:cNvPr>
          <p:cNvSpPr>
            <a:spLocks noGrp="1"/>
          </p:cNvSpPr>
          <p:nvPr>
            <p:ph type="sldNum" sz="quarter" idx="12"/>
          </p:nvPr>
        </p:nvSpPr>
        <p:spPr/>
        <p:txBody>
          <a:bodyPr/>
          <a:lstStyle/>
          <a:p>
            <a:fld id="{856C19B9-1D73-9341-8EF2-8C58D5C55E47}" type="slidenum">
              <a:rPr lang="en-US" smtClean="0"/>
              <a:t>13</a:t>
            </a:fld>
            <a:endParaRPr lang="en-US"/>
          </a:p>
        </p:txBody>
      </p:sp>
      <p:pic>
        <p:nvPicPr>
          <p:cNvPr id="4" name="Picture 3">
            <a:extLst>
              <a:ext uri="{FF2B5EF4-FFF2-40B4-BE49-F238E27FC236}">
                <a16:creationId xmlns:a16="http://schemas.microsoft.com/office/drawing/2014/main" id="{D53926DC-1577-0D39-50F5-1BF80DFA12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
        <p:nvSpPr>
          <p:cNvPr id="7" name="TextBox 6">
            <a:extLst>
              <a:ext uri="{FF2B5EF4-FFF2-40B4-BE49-F238E27FC236}">
                <a16:creationId xmlns:a16="http://schemas.microsoft.com/office/drawing/2014/main" id="{3BF200A9-5DDB-3887-0E54-A76AFCAB76DF}"/>
              </a:ext>
            </a:extLst>
          </p:cNvPr>
          <p:cNvSpPr txBox="1"/>
          <p:nvPr/>
        </p:nvSpPr>
        <p:spPr>
          <a:xfrm>
            <a:off x="330200" y="1066800"/>
            <a:ext cx="11077448" cy="5030801"/>
          </a:xfrm>
          <a:prstGeom prst="rect">
            <a:avLst/>
          </a:prstGeom>
          <a:noFill/>
        </p:spPr>
        <p:txBody>
          <a:bodyPr wrap="square">
            <a:spAutoFit/>
          </a:bodyPr>
          <a:lstStyle/>
          <a:p>
            <a:pPr algn="just">
              <a:lnSpc>
                <a:spcPct val="150000"/>
              </a:lnSpc>
              <a:spcBef>
                <a:spcPts val="4800"/>
              </a:spcBef>
              <a:spcAft>
                <a:spcPts val="2400"/>
              </a:spcAft>
            </a:pPr>
            <a:r>
              <a:rPr lang="en-US" sz="2400" b="0" i="0" dirty="0">
                <a:solidFill>
                  <a:srgbClr val="273239"/>
                </a:solidFill>
                <a:effectLst/>
                <a:latin typeface="Nunito" pitchFamily="2" charset="0"/>
              </a:rPr>
              <a:t>SQS enables web service applications that help to quickly and reliably queue messages. These messages have one component in their application that generates only when to be consumed by another component. Therefore, the queue is a temporary repository for messages and these messages are awaiting processing. So, Once these messages are processed, the messages also get deleted from the queue. AWS SQS service basically adds messages in a queue and then, Users will pick up these messages from the queue. A queue is a place where you can store your messages until they are extracted from the queue or expired.</a:t>
            </a:r>
            <a:endParaRPr lang="en-US" sz="2400" b="0" i="0" dirty="0">
              <a:solidFill>
                <a:srgbClr val="272C37"/>
              </a:solidFill>
              <a:effectLst/>
              <a:latin typeface="Roboto" panose="02000000000000000000" pitchFamily="2" charset="0"/>
            </a:endParaRPr>
          </a:p>
        </p:txBody>
      </p:sp>
      <p:sp>
        <p:nvSpPr>
          <p:cNvPr id="5" name="TextBox 4">
            <a:extLst>
              <a:ext uri="{FF2B5EF4-FFF2-40B4-BE49-F238E27FC236}">
                <a16:creationId xmlns:a16="http://schemas.microsoft.com/office/drawing/2014/main" id="{AEACC0A8-9E77-0D32-C72B-827588CDE4C7}"/>
              </a:ext>
            </a:extLst>
          </p:cNvPr>
          <p:cNvSpPr txBox="1"/>
          <p:nvPr/>
        </p:nvSpPr>
        <p:spPr>
          <a:xfrm>
            <a:off x="609600" y="666988"/>
            <a:ext cx="8458200" cy="523220"/>
          </a:xfrm>
          <a:prstGeom prst="rect">
            <a:avLst/>
          </a:prstGeom>
          <a:noFill/>
        </p:spPr>
        <p:txBody>
          <a:bodyPr wrap="square">
            <a:spAutoFit/>
          </a:bodyPr>
          <a:lstStyle/>
          <a:p>
            <a:pPr algn="l" fontAlgn="base"/>
            <a:r>
              <a:rPr lang="en-IN" sz="2800" b="1" i="0" dirty="0">
                <a:solidFill>
                  <a:srgbClr val="273239"/>
                </a:solidFill>
                <a:effectLst/>
                <a:latin typeface="Source Sans 3"/>
              </a:rPr>
              <a:t>Amazon Web Services – Simple Queue Service(SQS)</a:t>
            </a:r>
          </a:p>
        </p:txBody>
      </p:sp>
    </p:spTree>
    <p:extLst>
      <p:ext uri="{BB962C8B-B14F-4D97-AF65-F5344CB8AC3E}">
        <p14:creationId xmlns:p14="http://schemas.microsoft.com/office/powerpoint/2010/main" val="159090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67FCA-312F-EA7A-C7E1-9DFDE04A627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59D349-01C3-0225-D13B-E73D763B1137}"/>
              </a:ext>
            </a:extLst>
          </p:cNvPr>
          <p:cNvSpPr>
            <a:spLocks noGrp="1"/>
          </p:cNvSpPr>
          <p:nvPr>
            <p:ph type="sldNum" sz="quarter" idx="12"/>
          </p:nvPr>
        </p:nvSpPr>
        <p:spPr/>
        <p:txBody>
          <a:bodyPr/>
          <a:lstStyle/>
          <a:p>
            <a:fld id="{856C19B9-1D73-9341-8EF2-8C58D5C55E47}" type="slidenum">
              <a:rPr lang="en-US" smtClean="0"/>
              <a:t>14</a:t>
            </a:fld>
            <a:endParaRPr lang="en-US"/>
          </a:p>
        </p:txBody>
      </p:sp>
      <p:pic>
        <p:nvPicPr>
          <p:cNvPr id="4" name="Picture 3">
            <a:extLst>
              <a:ext uri="{FF2B5EF4-FFF2-40B4-BE49-F238E27FC236}">
                <a16:creationId xmlns:a16="http://schemas.microsoft.com/office/drawing/2014/main" id="{A7D2592F-9517-0946-8E69-5E9AA0E38C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
        <p:nvSpPr>
          <p:cNvPr id="7" name="TextBox 6">
            <a:extLst>
              <a:ext uri="{FF2B5EF4-FFF2-40B4-BE49-F238E27FC236}">
                <a16:creationId xmlns:a16="http://schemas.microsoft.com/office/drawing/2014/main" id="{D34A18FF-A6D2-25CF-A173-058668C24A1A}"/>
              </a:ext>
            </a:extLst>
          </p:cNvPr>
          <p:cNvSpPr txBox="1"/>
          <p:nvPr/>
        </p:nvSpPr>
        <p:spPr>
          <a:xfrm>
            <a:off x="557276" y="1600200"/>
            <a:ext cx="11077448" cy="2677656"/>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What is Full Form Of Amazon SQS?</a:t>
            </a:r>
          </a:p>
          <a:p>
            <a:pPr algn="just" rtl="0" fontAlgn="base">
              <a:spcAft>
                <a:spcPts val="750"/>
              </a:spcAft>
            </a:pPr>
            <a:r>
              <a:rPr lang="en-US" sz="2400" b="0" i="0" dirty="0">
                <a:solidFill>
                  <a:srgbClr val="273239"/>
                </a:solidFill>
                <a:effectLst/>
                <a:latin typeface="Nunito" pitchFamily="2" charset="0"/>
              </a:rPr>
              <a:t>The full form of </a:t>
            </a:r>
            <a:r>
              <a:rPr lang="en-US" sz="2400" b="1" i="0" dirty="0">
                <a:solidFill>
                  <a:srgbClr val="273239"/>
                </a:solidFill>
                <a:effectLst/>
                <a:latin typeface="Nunito" pitchFamily="2" charset="0"/>
              </a:rPr>
              <a:t>“Amazon SQS is Simple Queue Service”. </a:t>
            </a:r>
            <a:r>
              <a:rPr lang="en-US" sz="2400" b="0" i="0" dirty="0">
                <a:solidFill>
                  <a:srgbClr val="273239"/>
                </a:solidFill>
                <a:effectLst/>
                <a:latin typeface="Nunito" pitchFamily="2" charset="0"/>
              </a:rPr>
              <a:t>It is fully managed by AWS it’s self it will take care of all the aspects like hardware provisioning, maintenance, and scaling. AWS SQS provides communication in a distributed system or application. The applications which are running in the cloud will be distributed across the different servers they need to communicate with each other.</a:t>
            </a:r>
          </a:p>
        </p:txBody>
      </p:sp>
      <p:sp>
        <p:nvSpPr>
          <p:cNvPr id="5" name="TextBox 4">
            <a:extLst>
              <a:ext uri="{FF2B5EF4-FFF2-40B4-BE49-F238E27FC236}">
                <a16:creationId xmlns:a16="http://schemas.microsoft.com/office/drawing/2014/main" id="{E2C8BE6F-0E7B-CEE8-1FE5-C5ED7F70B7BD}"/>
              </a:ext>
            </a:extLst>
          </p:cNvPr>
          <p:cNvSpPr txBox="1"/>
          <p:nvPr/>
        </p:nvSpPr>
        <p:spPr>
          <a:xfrm>
            <a:off x="609600" y="666988"/>
            <a:ext cx="8458200" cy="523220"/>
          </a:xfrm>
          <a:prstGeom prst="rect">
            <a:avLst/>
          </a:prstGeom>
          <a:noFill/>
        </p:spPr>
        <p:txBody>
          <a:bodyPr wrap="square">
            <a:spAutoFit/>
          </a:bodyPr>
          <a:lstStyle/>
          <a:p>
            <a:pPr algn="l" fontAlgn="base"/>
            <a:r>
              <a:rPr lang="en-IN" sz="2800" b="1" i="0" dirty="0">
                <a:solidFill>
                  <a:srgbClr val="273239"/>
                </a:solidFill>
                <a:effectLst/>
                <a:latin typeface="Source Sans 3"/>
              </a:rPr>
              <a:t>Amazon Web Services – Simple Queue Service(SQS)</a:t>
            </a:r>
          </a:p>
        </p:txBody>
      </p:sp>
    </p:spTree>
    <p:extLst>
      <p:ext uri="{BB962C8B-B14F-4D97-AF65-F5344CB8AC3E}">
        <p14:creationId xmlns:p14="http://schemas.microsoft.com/office/powerpoint/2010/main" val="120699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3432-517E-4D75-CA36-6E36B7867E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F48600-7367-0788-1BBA-CC8296B6C045}"/>
              </a:ext>
            </a:extLst>
          </p:cNvPr>
          <p:cNvSpPr>
            <a:spLocks noGrp="1"/>
          </p:cNvSpPr>
          <p:nvPr>
            <p:ph type="sldNum" sz="quarter" idx="12"/>
          </p:nvPr>
        </p:nvSpPr>
        <p:spPr/>
        <p:txBody>
          <a:bodyPr/>
          <a:lstStyle/>
          <a:p>
            <a:fld id="{856C19B9-1D73-9341-8EF2-8C58D5C55E47}" type="slidenum">
              <a:rPr lang="en-US" smtClean="0"/>
              <a:t>15</a:t>
            </a:fld>
            <a:endParaRPr lang="en-US"/>
          </a:p>
        </p:txBody>
      </p:sp>
      <p:pic>
        <p:nvPicPr>
          <p:cNvPr id="4" name="Picture 3">
            <a:extLst>
              <a:ext uri="{FF2B5EF4-FFF2-40B4-BE49-F238E27FC236}">
                <a16:creationId xmlns:a16="http://schemas.microsoft.com/office/drawing/2014/main" id="{8D623343-36DC-6119-8137-D8CCF1E293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
        <p:nvSpPr>
          <p:cNvPr id="5" name="TextBox 4">
            <a:extLst>
              <a:ext uri="{FF2B5EF4-FFF2-40B4-BE49-F238E27FC236}">
                <a16:creationId xmlns:a16="http://schemas.microsoft.com/office/drawing/2014/main" id="{9C289CF8-1A67-6EBC-06C3-E52C99A7484A}"/>
              </a:ext>
            </a:extLst>
          </p:cNvPr>
          <p:cNvSpPr txBox="1"/>
          <p:nvPr/>
        </p:nvSpPr>
        <p:spPr>
          <a:xfrm>
            <a:off x="609600" y="666988"/>
            <a:ext cx="8458200" cy="523220"/>
          </a:xfrm>
          <a:prstGeom prst="rect">
            <a:avLst/>
          </a:prstGeom>
          <a:noFill/>
        </p:spPr>
        <p:txBody>
          <a:bodyPr wrap="square">
            <a:spAutoFit/>
          </a:bodyPr>
          <a:lstStyle/>
          <a:p>
            <a:pPr algn="l" fontAlgn="base"/>
            <a:r>
              <a:rPr lang="en-IN" sz="2800" b="1" i="0" dirty="0">
                <a:solidFill>
                  <a:srgbClr val="273239"/>
                </a:solidFill>
                <a:effectLst/>
                <a:latin typeface="Source Sans 3"/>
              </a:rPr>
              <a:t>Amazon Web Services – Simple Queue Service(SQS)</a:t>
            </a:r>
          </a:p>
        </p:txBody>
      </p:sp>
      <p:pic>
        <p:nvPicPr>
          <p:cNvPr id="6" name="Picture 5">
            <a:extLst>
              <a:ext uri="{FF2B5EF4-FFF2-40B4-BE49-F238E27FC236}">
                <a16:creationId xmlns:a16="http://schemas.microsoft.com/office/drawing/2014/main" id="{F83A1FC2-911C-4111-58C7-E0E2946FD37E}"/>
              </a:ext>
            </a:extLst>
          </p:cNvPr>
          <p:cNvPicPr>
            <a:picLocks noChangeAspect="1"/>
          </p:cNvPicPr>
          <p:nvPr/>
        </p:nvPicPr>
        <p:blipFill>
          <a:blip r:embed="rId4"/>
          <a:stretch>
            <a:fillRect/>
          </a:stretch>
        </p:blipFill>
        <p:spPr>
          <a:xfrm>
            <a:off x="1257116" y="1447800"/>
            <a:ext cx="10249084" cy="4261366"/>
          </a:xfrm>
          <a:prstGeom prst="rect">
            <a:avLst/>
          </a:prstGeom>
        </p:spPr>
      </p:pic>
    </p:spTree>
    <p:extLst>
      <p:ext uri="{BB962C8B-B14F-4D97-AF65-F5344CB8AC3E}">
        <p14:creationId xmlns:p14="http://schemas.microsoft.com/office/powerpoint/2010/main" val="72710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C619F-0BBD-6673-7DA9-C8653EFDC08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1C0F4F-F43C-4D07-3631-006510343430}"/>
              </a:ext>
            </a:extLst>
          </p:cNvPr>
          <p:cNvSpPr>
            <a:spLocks noGrp="1"/>
          </p:cNvSpPr>
          <p:nvPr>
            <p:ph type="sldNum" sz="quarter" idx="12"/>
          </p:nvPr>
        </p:nvSpPr>
        <p:spPr/>
        <p:txBody>
          <a:bodyPr/>
          <a:lstStyle/>
          <a:p>
            <a:fld id="{856C19B9-1D73-9341-8EF2-8C58D5C55E47}" type="slidenum">
              <a:rPr lang="en-US" smtClean="0"/>
              <a:t>16</a:t>
            </a:fld>
            <a:endParaRPr lang="en-US"/>
          </a:p>
        </p:txBody>
      </p:sp>
      <p:pic>
        <p:nvPicPr>
          <p:cNvPr id="4" name="Picture 3">
            <a:extLst>
              <a:ext uri="{FF2B5EF4-FFF2-40B4-BE49-F238E27FC236}">
                <a16:creationId xmlns:a16="http://schemas.microsoft.com/office/drawing/2014/main" id="{FEBEA100-5BAB-E055-5B91-54171ABB4F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
        <p:nvSpPr>
          <p:cNvPr id="5" name="TextBox 4">
            <a:extLst>
              <a:ext uri="{FF2B5EF4-FFF2-40B4-BE49-F238E27FC236}">
                <a16:creationId xmlns:a16="http://schemas.microsoft.com/office/drawing/2014/main" id="{858856C3-370C-9124-AD6E-0CCB96A18757}"/>
              </a:ext>
            </a:extLst>
          </p:cNvPr>
          <p:cNvSpPr txBox="1"/>
          <p:nvPr/>
        </p:nvSpPr>
        <p:spPr>
          <a:xfrm>
            <a:off x="609600" y="666988"/>
            <a:ext cx="8458200" cy="523220"/>
          </a:xfrm>
          <a:prstGeom prst="rect">
            <a:avLst/>
          </a:prstGeom>
          <a:noFill/>
        </p:spPr>
        <p:txBody>
          <a:bodyPr wrap="square">
            <a:spAutoFit/>
          </a:bodyPr>
          <a:lstStyle/>
          <a:p>
            <a:pPr algn="l" fontAlgn="base"/>
            <a:r>
              <a:rPr lang="en-IN" sz="2800" b="1" i="0" dirty="0">
                <a:solidFill>
                  <a:srgbClr val="273239"/>
                </a:solidFill>
                <a:effectLst/>
                <a:latin typeface="Source Sans 3"/>
              </a:rPr>
              <a:t>Amazon Web Services – Simple Queue Service(SQS)</a:t>
            </a:r>
          </a:p>
        </p:txBody>
      </p:sp>
      <p:pic>
        <p:nvPicPr>
          <p:cNvPr id="7" name="Picture 6">
            <a:extLst>
              <a:ext uri="{FF2B5EF4-FFF2-40B4-BE49-F238E27FC236}">
                <a16:creationId xmlns:a16="http://schemas.microsoft.com/office/drawing/2014/main" id="{E9AEF44D-D943-5E3F-1835-8B317941C09D}"/>
              </a:ext>
            </a:extLst>
          </p:cNvPr>
          <p:cNvPicPr>
            <a:picLocks noChangeAspect="1"/>
          </p:cNvPicPr>
          <p:nvPr/>
        </p:nvPicPr>
        <p:blipFill>
          <a:blip r:embed="rId4"/>
          <a:stretch>
            <a:fillRect/>
          </a:stretch>
        </p:blipFill>
        <p:spPr>
          <a:xfrm>
            <a:off x="1066800" y="1371600"/>
            <a:ext cx="9296400" cy="4892406"/>
          </a:xfrm>
          <a:prstGeom prst="rect">
            <a:avLst/>
          </a:prstGeom>
        </p:spPr>
      </p:pic>
    </p:spTree>
    <p:extLst>
      <p:ext uri="{BB962C8B-B14F-4D97-AF65-F5344CB8AC3E}">
        <p14:creationId xmlns:p14="http://schemas.microsoft.com/office/powerpoint/2010/main" val="405536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19421-3EE6-D554-58B1-5777C68CFF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454CEE-36A0-A179-5DD2-227B900125D3}"/>
              </a:ext>
            </a:extLst>
          </p:cNvPr>
          <p:cNvSpPr>
            <a:spLocks noGrp="1"/>
          </p:cNvSpPr>
          <p:nvPr>
            <p:ph type="sldNum" sz="quarter" idx="12"/>
          </p:nvPr>
        </p:nvSpPr>
        <p:spPr/>
        <p:txBody>
          <a:bodyPr/>
          <a:lstStyle/>
          <a:p>
            <a:fld id="{856C19B9-1D73-9341-8EF2-8C58D5C55E47}" type="slidenum">
              <a:rPr lang="en-US" smtClean="0"/>
              <a:t>17</a:t>
            </a:fld>
            <a:endParaRPr lang="en-US"/>
          </a:p>
        </p:txBody>
      </p:sp>
      <p:pic>
        <p:nvPicPr>
          <p:cNvPr id="4" name="Picture 3">
            <a:extLst>
              <a:ext uri="{FF2B5EF4-FFF2-40B4-BE49-F238E27FC236}">
                <a16:creationId xmlns:a16="http://schemas.microsoft.com/office/drawing/2014/main" id="{F473D47B-C535-150A-77FB-A40DB4EBC8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
        <p:nvSpPr>
          <p:cNvPr id="5" name="TextBox 4">
            <a:extLst>
              <a:ext uri="{FF2B5EF4-FFF2-40B4-BE49-F238E27FC236}">
                <a16:creationId xmlns:a16="http://schemas.microsoft.com/office/drawing/2014/main" id="{0B6F217F-BE8B-20F2-1453-490022F0DEA0}"/>
              </a:ext>
            </a:extLst>
          </p:cNvPr>
          <p:cNvSpPr txBox="1"/>
          <p:nvPr/>
        </p:nvSpPr>
        <p:spPr>
          <a:xfrm>
            <a:off x="609600" y="666988"/>
            <a:ext cx="8458200" cy="523220"/>
          </a:xfrm>
          <a:prstGeom prst="rect">
            <a:avLst/>
          </a:prstGeom>
          <a:noFill/>
        </p:spPr>
        <p:txBody>
          <a:bodyPr wrap="square">
            <a:spAutoFit/>
          </a:bodyPr>
          <a:lstStyle/>
          <a:p>
            <a:pPr algn="l" fontAlgn="base"/>
            <a:r>
              <a:rPr lang="en-IN" sz="2800" b="1" i="0" dirty="0">
                <a:solidFill>
                  <a:srgbClr val="273239"/>
                </a:solidFill>
                <a:effectLst/>
                <a:latin typeface="Source Sans 3"/>
              </a:rPr>
              <a:t>Amazon Web Services – Simple Queue Service(SQS)</a:t>
            </a:r>
          </a:p>
        </p:txBody>
      </p:sp>
      <p:pic>
        <p:nvPicPr>
          <p:cNvPr id="3074" name="Picture 2" descr="Lightbox">
            <a:extLst>
              <a:ext uri="{FF2B5EF4-FFF2-40B4-BE49-F238E27FC236}">
                <a16:creationId xmlns:a16="http://schemas.microsoft.com/office/drawing/2014/main" id="{802BE618-7005-BCBB-A973-7B356E198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175305"/>
            <a:ext cx="6200775" cy="566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09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99CE26-6EDA-ECA5-D28E-17AEDF0A8BB0}"/>
              </a:ext>
            </a:extLst>
          </p:cNvPr>
          <p:cNvSpPr>
            <a:spLocks noGrp="1"/>
          </p:cNvSpPr>
          <p:nvPr>
            <p:ph type="sldNum" sz="quarter" idx="12"/>
          </p:nvPr>
        </p:nvSpPr>
        <p:spPr/>
        <p:txBody>
          <a:bodyPr/>
          <a:lstStyle/>
          <a:p>
            <a:fld id="{856C19B9-1D73-9341-8EF2-8C58D5C55E47}" type="slidenum">
              <a:rPr lang="en-US" smtClean="0"/>
              <a:t>18</a:t>
            </a:fld>
            <a:endParaRPr lang="en-US"/>
          </a:p>
        </p:txBody>
      </p:sp>
      <p:sp>
        <p:nvSpPr>
          <p:cNvPr id="4" name="TextBox 3">
            <a:extLst>
              <a:ext uri="{FF2B5EF4-FFF2-40B4-BE49-F238E27FC236}">
                <a16:creationId xmlns:a16="http://schemas.microsoft.com/office/drawing/2014/main" id="{424E8F59-1157-9FC1-2A75-AF4685760E01}"/>
              </a:ext>
            </a:extLst>
          </p:cNvPr>
          <p:cNvSpPr txBox="1"/>
          <p:nvPr/>
        </p:nvSpPr>
        <p:spPr>
          <a:xfrm>
            <a:off x="384048" y="1371600"/>
            <a:ext cx="10515600" cy="5360442"/>
          </a:xfrm>
          <a:prstGeom prst="rect">
            <a:avLst/>
          </a:prstGeom>
          <a:noFill/>
        </p:spPr>
        <p:txBody>
          <a:bodyPr wrap="square">
            <a:spAutoFit/>
          </a:bodyPr>
          <a:lstStyle/>
          <a:p>
            <a:r>
              <a:rPr lang="en-US" b="0" i="0" dirty="0">
                <a:solidFill>
                  <a:srgbClr val="001D35"/>
                </a:solidFill>
                <a:effectLst/>
                <a:latin typeface="Google Sans"/>
              </a:rPr>
              <a:t>Amazon Kinesis Data Streams and Amazon Data Firehose are both services for handling real-time streaming data, but they differ in their purpose, flexibility, and management:</a:t>
            </a:r>
          </a:p>
          <a:p>
            <a:pPr algn="l">
              <a:spcBef>
                <a:spcPts val="750"/>
              </a:spcBef>
              <a:spcAft>
                <a:spcPts val="600"/>
              </a:spcAft>
              <a:buFont typeface="Arial" panose="020B0604020202020204" pitchFamily="34" charset="0"/>
              <a:buChar char="•"/>
            </a:pPr>
            <a:r>
              <a:rPr lang="en-US" b="1" i="0" dirty="0">
                <a:solidFill>
                  <a:srgbClr val="001D35"/>
                </a:solidFill>
                <a:effectLst/>
                <a:latin typeface="Google Sans"/>
              </a:rPr>
              <a:t>Purpose</a:t>
            </a:r>
            <a:endParaRPr lang="en-US" b="0" i="0" dirty="0">
              <a:solidFill>
                <a:srgbClr val="001D35"/>
              </a:solidFill>
              <a:effectLst/>
              <a:latin typeface="Google Sans"/>
            </a:endParaRPr>
          </a:p>
          <a:p>
            <a:pPr algn="l" fontAlgn="ctr">
              <a:spcBef>
                <a:spcPts val="750"/>
              </a:spcBef>
              <a:spcAft>
                <a:spcPts val="600"/>
              </a:spcAft>
              <a:buFont typeface="Arial" panose="020B0604020202020204" pitchFamily="34" charset="0"/>
              <a:buChar char="•"/>
            </a:pPr>
            <a:r>
              <a:rPr lang="en-US" b="0" i="0" dirty="0">
                <a:solidFill>
                  <a:srgbClr val="001D35"/>
                </a:solidFill>
                <a:effectLst/>
                <a:latin typeface="Google Sans"/>
              </a:rPr>
              <a:t>Kinesis Data Streams is better for real-time data processing with custom logic, while Kinesis Data Firehose is better for streaming data to other AWS services or third-party services. </a:t>
            </a:r>
          </a:p>
          <a:p>
            <a:pPr algn="l">
              <a:spcBef>
                <a:spcPts val="750"/>
              </a:spcBef>
              <a:spcAft>
                <a:spcPts val="600"/>
              </a:spcAft>
              <a:buFont typeface="Arial" panose="020B0604020202020204" pitchFamily="34" charset="0"/>
              <a:buChar char="•"/>
            </a:pPr>
            <a:r>
              <a:rPr lang="en-US" b="1" i="0" dirty="0">
                <a:solidFill>
                  <a:srgbClr val="001D35"/>
                </a:solidFill>
                <a:effectLst/>
                <a:latin typeface="Google Sans"/>
              </a:rPr>
              <a:t>Flexibility</a:t>
            </a:r>
            <a:endParaRPr lang="en-US" b="0" i="0" dirty="0">
              <a:solidFill>
                <a:srgbClr val="001D35"/>
              </a:solidFill>
              <a:effectLst/>
              <a:latin typeface="Google Sans"/>
            </a:endParaRPr>
          </a:p>
          <a:p>
            <a:pPr algn="l" fontAlgn="ctr">
              <a:spcBef>
                <a:spcPts val="750"/>
              </a:spcBef>
              <a:spcAft>
                <a:spcPts val="600"/>
              </a:spcAft>
              <a:buFont typeface="Arial" panose="020B0604020202020204" pitchFamily="34" charset="0"/>
              <a:buChar char="•"/>
            </a:pPr>
            <a:r>
              <a:rPr lang="en-US" b="0" i="0" dirty="0">
                <a:solidFill>
                  <a:srgbClr val="001D35"/>
                </a:solidFill>
                <a:effectLst/>
                <a:latin typeface="Google Sans"/>
              </a:rPr>
              <a:t>Kinesis Data Streams offers more flexibility and control for complex processing needs. </a:t>
            </a:r>
          </a:p>
          <a:p>
            <a:pPr algn="l">
              <a:spcBef>
                <a:spcPts val="750"/>
              </a:spcBef>
              <a:spcAft>
                <a:spcPts val="600"/>
              </a:spcAft>
              <a:buFont typeface="Arial" panose="020B0604020202020204" pitchFamily="34" charset="0"/>
              <a:buChar char="•"/>
            </a:pPr>
            <a:r>
              <a:rPr lang="en-US" b="1" i="0" dirty="0">
                <a:solidFill>
                  <a:srgbClr val="001D35"/>
                </a:solidFill>
                <a:effectLst/>
                <a:latin typeface="Google Sans"/>
              </a:rPr>
              <a:t>Management</a:t>
            </a:r>
            <a:endParaRPr lang="en-US" b="0" i="0" dirty="0">
              <a:solidFill>
                <a:srgbClr val="001D35"/>
              </a:solidFill>
              <a:effectLst/>
              <a:latin typeface="Google Sans"/>
            </a:endParaRPr>
          </a:p>
          <a:p>
            <a:pPr algn="l" fontAlgn="ctr">
              <a:spcBef>
                <a:spcPts val="750"/>
              </a:spcBef>
              <a:spcAft>
                <a:spcPts val="600"/>
              </a:spcAft>
              <a:buFont typeface="Arial" panose="020B0604020202020204" pitchFamily="34" charset="0"/>
              <a:buChar char="•"/>
            </a:pPr>
            <a:r>
              <a:rPr lang="en-US" b="0" i="0" dirty="0">
                <a:solidFill>
                  <a:srgbClr val="001D35"/>
                </a:solidFill>
                <a:effectLst/>
                <a:latin typeface="Google Sans"/>
              </a:rPr>
              <a:t>Kinesis Data Firehose provides a simpler, fully managed solution for direct data delivery. </a:t>
            </a:r>
          </a:p>
          <a:p>
            <a:pPr algn="l">
              <a:spcBef>
                <a:spcPts val="750"/>
              </a:spcBef>
              <a:spcAft>
                <a:spcPts val="1500"/>
              </a:spcAft>
              <a:buFont typeface="Arial" panose="020B0604020202020204" pitchFamily="34" charset="0"/>
              <a:buChar char="•"/>
            </a:pPr>
            <a:r>
              <a:rPr lang="en-US" b="1" i="0" dirty="0">
                <a:solidFill>
                  <a:srgbClr val="001D35"/>
                </a:solidFill>
                <a:effectLst/>
                <a:latin typeface="Google Sans"/>
              </a:rPr>
              <a:t>Features</a:t>
            </a:r>
            <a:endParaRPr lang="en-US" b="0" i="0" dirty="0">
              <a:solidFill>
                <a:srgbClr val="001D35"/>
              </a:solidFill>
              <a:effectLst/>
              <a:latin typeface="Google Sans"/>
            </a:endParaRPr>
          </a:p>
          <a:p>
            <a:pPr algn="l">
              <a:spcBef>
                <a:spcPts val="750"/>
              </a:spcBef>
              <a:spcAft>
                <a:spcPts val="1500"/>
              </a:spcAft>
              <a:buFont typeface="Arial" panose="020B0604020202020204" pitchFamily="34" charset="0"/>
              <a:buChar char="•"/>
            </a:pPr>
            <a:r>
              <a:rPr lang="en-US" b="0" i="0" dirty="0">
                <a:solidFill>
                  <a:srgbClr val="001D35"/>
                </a:solidFill>
                <a:effectLst/>
                <a:latin typeface="Google Sans"/>
              </a:rPr>
              <a:t>Kinesis Data Streams is serverless, highly available, and durable. Kinesis Data Firehose is secure, scales elastically, and offers pay-as-you-go pricing. </a:t>
            </a:r>
          </a:p>
          <a:p>
            <a:endParaRPr lang="en-IN" dirty="0"/>
          </a:p>
        </p:txBody>
      </p:sp>
      <p:sp>
        <p:nvSpPr>
          <p:cNvPr id="6" name="TextBox 5">
            <a:extLst>
              <a:ext uri="{FF2B5EF4-FFF2-40B4-BE49-F238E27FC236}">
                <a16:creationId xmlns:a16="http://schemas.microsoft.com/office/drawing/2014/main" id="{D4120C53-3FBF-C566-D65D-B22A23FCB933}"/>
              </a:ext>
            </a:extLst>
          </p:cNvPr>
          <p:cNvSpPr txBox="1"/>
          <p:nvPr/>
        </p:nvSpPr>
        <p:spPr>
          <a:xfrm>
            <a:off x="533400" y="621268"/>
            <a:ext cx="8839200" cy="523220"/>
          </a:xfrm>
          <a:prstGeom prst="rect">
            <a:avLst/>
          </a:prstGeom>
          <a:noFill/>
        </p:spPr>
        <p:txBody>
          <a:bodyPr wrap="square">
            <a:spAutoFit/>
          </a:bodyPr>
          <a:lstStyle/>
          <a:p>
            <a:r>
              <a:rPr lang="en-US" sz="2800" b="1" i="0" dirty="0">
                <a:solidFill>
                  <a:srgbClr val="001D35"/>
                </a:solidFill>
                <a:effectLst/>
                <a:latin typeface="Google Sans"/>
              </a:rPr>
              <a:t>Amazon Kinesis Data Streams and Amazon Data Firehose </a:t>
            </a:r>
            <a:endParaRPr lang="en-IN" sz="2800" b="1" dirty="0"/>
          </a:p>
        </p:txBody>
      </p:sp>
    </p:spTree>
    <p:extLst>
      <p:ext uri="{BB962C8B-B14F-4D97-AF65-F5344CB8AC3E}">
        <p14:creationId xmlns:p14="http://schemas.microsoft.com/office/powerpoint/2010/main" val="3342660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77FD8-1FC4-7952-A683-701CC2DB21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613EC3-AE71-F0DD-563F-10C2FADE4985}"/>
              </a:ext>
            </a:extLst>
          </p:cNvPr>
          <p:cNvSpPr>
            <a:spLocks noGrp="1"/>
          </p:cNvSpPr>
          <p:nvPr>
            <p:ph type="sldNum" sz="quarter" idx="12"/>
          </p:nvPr>
        </p:nvSpPr>
        <p:spPr/>
        <p:txBody>
          <a:bodyPr/>
          <a:lstStyle/>
          <a:p>
            <a:fld id="{856C19B9-1D73-9341-8EF2-8C58D5C55E47}" type="slidenum">
              <a:rPr lang="en-US" smtClean="0"/>
              <a:t>19</a:t>
            </a:fld>
            <a:endParaRPr lang="en-US"/>
          </a:p>
        </p:txBody>
      </p:sp>
      <p:sp>
        <p:nvSpPr>
          <p:cNvPr id="4" name="TextBox 3">
            <a:extLst>
              <a:ext uri="{FF2B5EF4-FFF2-40B4-BE49-F238E27FC236}">
                <a16:creationId xmlns:a16="http://schemas.microsoft.com/office/drawing/2014/main" id="{B78213BE-FC1F-7C97-FA8C-39142A0EC0EA}"/>
              </a:ext>
            </a:extLst>
          </p:cNvPr>
          <p:cNvSpPr txBox="1"/>
          <p:nvPr/>
        </p:nvSpPr>
        <p:spPr>
          <a:xfrm>
            <a:off x="384048" y="1371600"/>
            <a:ext cx="10515600" cy="2954655"/>
          </a:xfrm>
          <a:prstGeom prst="rect">
            <a:avLst/>
          </a:prstGeom>
          <a:noFill/>
        </p:spPr>
        <p:txBody>
          <a:bodyPr wrap="square">
            <a:spAutoFit/>
          </a:bodyPr>
          <a:lstStyle/>
          <a:p>
            <a:pPr algn="l">
              <a:spcBef>
                <a:spcPts val="1500"/>
              </a:spcBef>
              <a:spcAft>
                <a:spcPts val="750"/>
              </a:spcAft>
            </a:pPr>
            <a:r>
              <a:rPr lang="en-US" b="0" i="0" dirty="0">
                <a:solidFill>
                  <a:srgbClr val="001D35"/>
                </a:solidFill>
                <a:effectLst/>
                <a:latin typeface="Google Sans"/>
              </a:rPr>
              <a:t>Here are some other differences between the two services:</a:t>
            </a:r>
          </a:p>
          <a:p>
            <a:pPr algn="l" fontAlgn="ctr">
              <a:spcBef>
                <a:spcPts val="750"/>
              </a:spcBef>
              <a:spcAft>
                <a:spcPts val="600"/>
              </a:spcAft>
              <a:buFont typeface="Arial" panose="020B0604020202020204" pitchFamily="34" charset="0"/>
              <a:buChar char="•"/>
            </a:pPr>
            <a:r>
              <a:rPr lang="en-US" b="1" i="0" dirty="0">
                <a:solidFill>
                  <a:srgbClr val="001D35"/>
                </a:solidFill>
                <a:effectLst/>
                <a:latin typeface="Google Sans"/>
              </a:rPr>
              <a:t>Customization</a:t>
            </a:r>
            <a:r>
              <a:rPr lang="en-US" b="0" i="0" dirty="0">
                <a:solidFill>
                  <a:srgbClr val="001D35"/>
                </a:solidFill>
                <a:effectLst/>
                <a:latin typeface="Google Sans"/>
              </a:rPr>
              <a:t>: Kinesis Data Streams is highly customizable and best suited for developers building custom applications. </a:t>
            </a:r>
          </a:p>
          <a:p>
            <a:pPr algn="l" fontAlgn="ctr">
              <a:spcBef>
                <a:spcPts val="750"/>
              </a:spcBef>
              <a:spcAft>
                <a:spcPts val="600"/>
              </a:spcAft>
              <a:buFont typeface="Arial" panose="020B0604020202020204" pitchFamily="34" charset="0"/>
              <a:buChar char="•"/>
            </a:pPr>
            <a:r>
              <a:rPr lang="en-US" b="1" i="0" dirty="0">
                <a:solidFill>
                  <a:srgbClr val="001D35"/>
                </a:solidFill>
                <a:effectLst/>
                <a:latin typeface="Google Sans"/>
              </a:rPr>
              <a:t>Integration</a:t>
            </a:r>
            <a:r>
              <a:rPr lang="en-US" b="0" i="0" dirty="0">
                <a:solidFill>
                  <a:srgbClr val="001D35"/>
                </a:solidFill>
                <a:effectLst/>
                <a:latin typeface="Google Sans"/>
              </a:rPr>
              <a:t>: Kinesis Data Streams integrates with other AWS services. </a:t>
            </a:r>
          </a:p>
          <a:p>
            <a:pPr algn="l" fontAlgn="ctr">
              <a:spcBef>
                <a:spcPts val="750"/>
              </a:spcBef>
              <a:spcAft>
                <a:spcPts val="600"/>
              </a:spcAft>
              <a:buFont typeface="Arial" panose="020B0604020202020204" pitchFamily="34" charset="0"/>
              <a:buChar char="•"/>
            </a:pPr>
            <a:r>
              <a:rPr lang="en-US" b="1" i="0" dirty="0">
                <a:solidFill>
                  <a:srgbClr val="001D35"/>
                </a:solidFill>
                <a:effectLst/>
                <a:latin typeface="Google Sans"/>
              </a:rPr>
              <a:t>Latency</a:t>
            </a:r>
            <a:r>
              <a:rPr lang="en-US" b="0" i="0" dirty="0">
                <a:solidFill>
                  <a:srgbClr val="001D35"/>
                </a:solidFill>
                <a:effectLst/>
                <a:latin typeface="Google Sans"/>
              </a:rPr>
              <a:t>: Kinesis Data Streams is a low latency streaming service. </a:t>
            </a:r>
          </a:p>
          <a:p>
            <a:pPr algn="l" fontAlgn="ctr">
              <a:spcBef>
                <a:spcPts val="750"/>
              </a:spcBef>
              <a:spcAft>
                <a:spcPts val="600"/>
              </a:spcAft>
              <a:buFont typeface="Arial" panose="020B0604020202020204" pitchFamily="34" charset="0"/>
              <a:buChar char="•"/>
            </a:pPr>
            <a:r>
              <a:rPr lang="en-US" b="1" i="0" dirty="0">
                <a:solidFill>
                  <a:srgbClr val="001D35"/>
                </a:solidFill>
                <a:effectLst/>
                <a:latin typeface="Google Sans"/>
              </a:rPr>
              <a:t>Throughput</a:t>
            </a:r>
            <a:r>
              <a:rPr lang="en-US" b="0" i="0" dirty="0">
                <a:solidFill>
                  <a:srgbClr val="001D35"/>
                </a:solidFill>
                <a:effectLst/>
                <a:latin typeface="Google Sans"/>
              </a:rPr>
              <a:t>: Kinesis Data Streams offers dedicated throughput per consumer. </a:t>
            </a:r>
          </a:p>
          <a:p>
            <a:pPr algn="l">
              <a:spcBef>
                <a:spcPts val="750"/>
              </a:spcBef>
              <a:spcAft>
                <a:spcPts val="1500"/>
              </a:spcAft>
              <a:buFont typeface="Arial" panose="020B0604020202020204" pitchFamily="34" charset="0"/>
              <a:buChar char="•"/>
            </a:pPr>
            <a:r>
              <a:rPr lang="en-US" b="1" i="0" dirty="0">
                <a:solidFill>
                  <a:srgbClr val="001D35"/>
                </a:solidFill>
                <a:effectLst/>
                <a:latin typeface="Google Sans"/>
              </a:rPr>
              <a:t>Capacity mode</a:t>
            </a:r>
            <a:r>
              <a:rPr lang="en-US" b="0" i="0" dirty="0">
                <a:solidFill>
                  <a:srgbClr val="001D35"/>
                </a:solidFill>
                <a:effectLst/>
                <a:latin typeface="Google Sans"/>
              </a:rPr>
              <a:t>: Kinesis Data Streams offers on-demand and provisioned capacity mode. </a:t>
            </a:r>
          </a:p>
        </p:txBody>
      </p:sp>
      <p:sp>
        <p:nvSpPr>
          <p:cNvPr id="6" name="TextBox 5">
            <a:extLst>
              <a:ext uri="{FF2B5EF4-FFF2-40B4-BE49-F238E27FC236}">
                <a16:creationId xmlns:a16="http://schemas.microsoft.com/office/drawing/2014/main" id="{B9E8101E-0D5D-5380-C92D-0DA2F7C92D50}"/>
              </a:ext>
            </a:extLst>
          </p:cNvPr>
          <p:cNvSpPr txBox="1"/>
          <p:nvPr/>
        </p:nvSpPr>
        <p:spPr>
          <a:xfrm>
            <a:off x="533400" y="621268"/>
            <a:ext cx="8839200" cy="523220"/>
          </a:xfrm>
          <a:prstGeom prst="rect">
            <a:avLst/>
          </a:prstGeom>
          <a:noFill/>
        </p:spPr>
        <p:txBody>
          <a:bodyPr wrap="square">
            <a:spAutoFit/>
          </a:bodyPr>
          <a:lstStyle/>
          <a:p>
            <a:r>
              <a:rPr lang="en-US" sz="2800" b="1" i="0" dirty="0">
                <a:solidFill>
                  <a:srgbClr val="001D35"/>
                </a:solidFill>
                <a:effectLst/>
                <a:latin typeface="Google Sans"/>
              </a:rPr>
              <a:t>Amazon Kinesis Data Streams and Amazon Data Firehose </a:t>
            </a:r>
            <a:endParaRPr lang="en-IN" sz="2800" b="1" dirty="0"/>
          </a:p>
        </p:txBody>
      </p:sp>
    </p:spTree>
    <p:extLst>
      <p:ext uri="{BB962C8B-B14F-4D97-AF65-F5344CB8AC3E}">
        <p14:creationId xmlns:p14="http://schemas.microsoft.com/office/powerpoint/2010/main" val="153859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1219200"/>
            <a:ext cx="4953000" cy="523220"/>
          </a:xfrm>
          <a:prstGeom prst="rect">
            <a:avLst/>
          </a:prstGeom>
          <a:noFill/>
        </p:spPr>
        <p:txBody>
          <a:bodyPr wrap="square" rtlCol="0">
            <a:spAutoFit/>
          </a:bodyPr>
          <a:lstStyle/>
          <a:p>
            <a:r>
              <a:rPr lang="en-US" sz="2800" b="1" i="0" u="none" dirty="0">
                <a:solidFill>
                  <a:schemeClr val="dk2"/>
                </a:solidFill>
                <a:latin typeface="+mj-lt"/>
                <a:ea typeface="Cambria" panose="02040503050406030204" pitchFamily="18" charset="0"/>
                <a:sym typeface="Arial"/>
              </a:rPr>
              <a:t>MODULE 5: Contents</a:t>
            </a:r>
            <a:endParaRPr lang="en-US" sz="2800" b="1" dirty="0">
              <a:latin typeface="+mj-lt"/>
            </a:endParaRPr>
          </a:p>
        </p:txBody>
      </p:sp>
      <p:sp>
        <p:nvSpPr>
          <p:cNvPr id="16" name="Rectangle 15"/>
          <p:cNvSpPr/>
          <p:nvPr/>
        </p:nvSpPr>
        <p:spPr>
          <a:xfrm>
            <a:off x="228600" y="1981200"/>
            <a:ext cx="11734800" cy="1831720"/>
          </a:xfrm>
          <a:prstGeom prst="rect">
            <a:avLst/>
          </a:prstGeom>
        </p:spPr>
        <p:txBody>
          <a:bodyPr wrap="square">
            <a:spAutoFit/>
          </a:bodyPr>
          <a:lstStyle/>
          <a:p>
            <a:pPr lvl="0" algn="just" rtl="0">
              <a:lnSpc>
                <a:spcPct val="150000"/>
              </a:lnSpc>
              <a:spcBef>
                <a:spcPts val="1000"/>
              </a:spcBef>
              <a:spcAft>
                <a:spcPts val="0"/>
              </a:spcAft>
              <a:buClr>
                <a:schemeClr val="dk1"/>
              </a:buClr>
              <a:buSzPts val="1600"/>
            </a:pPr>
            <a:r>
              <a:rPr lang="en-US" b="1" dirty="0">
                <a:latin typeface="+mj-lt"/>
                <a:ea typeface="Times New Roman"/>
                <a:cs typeface="Times New Roman"/>
                <a:sym typeface="Times New Roman"/>
              </a:rPr>
              <a:t>DNS, Network Routing, SQS: </a:t>
            </a:r>
            <a:r>
              <a:rPr lang="en-US" dirty="0">
                <a:latin typeface="+mj-lt"/>
                <a:ea typeface="Times New Roman"/>
                <a:cs typeface="Times New Roman"/>
                <a:sym typeface="Times New Roman"/>
              </a:rPr>
              <a:t>The Domain Name System, Amazon Route 53, Amazon CloudFront, AWS CLI Example, Simple Queue Service -Queues, Types, Polling, Dead letter queues, Kinesis – Video streams, Data Streams, Data Firehouse, Kinesis Data Firehose vs. Kinesis Data Streams.</a:t>
            </a:r>
          </a:p>
          <a:p>
            <a:pPr lvl="0" algn="just" rtl="0">
              <a:lnSpc>
                <a:spcPct val="150000"/>
              </a:lnSpc>
              <a:spcBef>
                <a:spcPts val="1000"/>
              </a:spcBef>
              <a:spcAft>
                <a:spcPts val="0"/>
              </a:spcAft>
              <a:buClr>
                <a:schemeClr val="dk1"/>
              </a:buClr>
              <a:buSzPts val="1600"/>
            </a:pPr>
            <a:r>
              <a:rPr lang="en-US" b="1" dirty="0">
                <a:latin typeface="+mj-lt"/>
                <a:ea typeface="Times New Roman"/>
                <a:cs typeface="Times New Roman"/>
                <a:sym typeface="Times New Roman"/>
              </a:rPr>
              <a:t>Textbook 1: Chapter 8: 211-225, Chapter 9:233-239</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263974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4EC05-19C8-E421-02D1-8D13658770F6}"/>
              </a:ext>
            </a:extLst>
          </p:cNvPr>
          <p:cNvSpPr>
            <a:spLocks noGrp="1"/>
          </p:cNvSpPr>
          <p:nvPr>
            <p:ph type="sldNum" sz="quarter" idx="12"/>
          </p:nvPr>
        </p:nvSpPr>
        <p:spPr/>
        <p:txBody>
          <a:bodyPr/>
          <a:lstStyle/>
          <a:p>
            <a:fld id="{856C19B9-1D73-9341-8EF2-8C58D5C55E47}" type="slidenum">
              <a:rPr lang="en-US" smtClean="0"/>
              <a:t>20</a:t>
            </a:fld>
            <a:endParaRPr lang="en-US"/>
          </a:p>
        </p:txBody>
      </p:sp>
      <p:pic>
        <p:nvPicPr>
          <p:cNvPr id="4098" name="Picture 2" descr="Kinesis Data Streams vs. Firehose">
            <a:extLst>
              <a:ext uri="{FF2B5EF4-FFF2-40B4-BE49-F238E27FC236}">
                <a16:creationId xmlns:a16="http://schemas.microsoft.com/office/drawing/2014/main" id="{2C5185E1-A51E-972D-C29A-FAA6767D8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8199437"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6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200" y="838200"/>
            <a:ext cx="11734800" cy="6255495"/>
          </a:xfrm>
          <a:prstGeom prst="rect">
            <a:avLst/>
          </a:prstGeom>
        </p:spPr>
        <p:txBody>
          <a:bodyPr wrap="square">
            <a:spAutoFit/>
          </a:bodyPr>
          <a:lstStyle/>
          <a:p>
            <a:pPr lvl="0" algn="just" rtl="0">
              <a:spcBef>
                <a:spcPts val="1000"/>
              </a:spcBef>
              <a:spcAft>
                <a:spcPts val="0"/>
              </a:spcAft>
              <a:buClr>
                <a:schemeClr val="dk1"/>
              </a:buClr>
              <a:buSzPts val="1600"/>
            </a:pPr>
            <a:r>
              <a:rPr lang="en-US" sz="2000" b="1" i="0" dirty="0">
                <a:solidFill>
                  <a:srgbClr val="000000"/>
                </a:solidFill>
                <a:effectLst/>
                <a:latin typeface="OpenSans"/>
              </a:rPr>
              <a:t>AWS Route 53</a:t>
            </a:r>
            <a:r>
              <a:rPr lang="en-US" sz="2000" b="0" i="0" dirty="0">
                <a:solidFill>
                  <a:srgbClr val="000000"/>
                </a:solidFill>
                <a:effectLst/>
                <a:latin typeface="OpenSans"/>
              </a:rPr>
              <a:t> is one of the most popular and widely used services of Amazon Web Services. This is generally because it is highly available, reliable, and flexible for the customer/users.</a:t>
            </a:r>
          </a:p>
          <a:p>
            <a:pPr lvl="0" algn="just" rtl="0">
              <a:spcBef>
                <a:spcPts val="1000"/>
              </a:spcBef>
              <a:spcAft>
                <a:spcPts val="0"/>
              </a:spcAft>
              <a:buClr>
                <a:schemeClr val="dk1"/>
              </a:buClr>
              <a:buSzPts val="1600"/>
            </a:pPr>
            <a:endParaRPr lang="en-US" sz="2000" b="0" i="0" dirty="0">
              <a:solidFill>
                <a:srgbClr val="000000"/>
              </a:solidFill>
              <a:effectLst/>
              <a:latin typeface="OpenSans"/>
            </a:endParaRPr>
          </a:p>
          <a:p>
            <a:pPr algn="l">
              <a:spcAft>
                <a:spcPts val="2100"/>
              </a:spcAft>
            </a:pPr>
            <a:r>
              <a:rPr lang="en-US" sz="2000" b="1" i="0" dirty="0">
                <a:solidFill>
                  <a:srgbClr val="000000"/>
                </a:solidFill>
                <a:effectLst/>
                <a:latin typeface="OpenSans"/>
              </a:rPr>
              <a:t>Amazon Route 53</a:t>
            </a:r>
            <a:r>
              <a:rPr lang="en-US" sz="2000" b="0" i="0" dirty="0">
                <a:solidFill>
                  <a:srgbClr val="000000"/>
                </a:solidFill>
                <a:effectLst/>
                <a:latin typeface="OpenSans"/>
              </a:rPr>
              <a:t> is a highly efficient and scalable cloud web service and is also used for the health checking of resources. It provides developers with an efficient and extremely reliable way to connect users to internet applications without any downtime, it still has downtime in servers or applications but users/customers may not be aware of it. It effectively connects user requests to AWS  such as Amazon EC2 instances, Elastic Load Balancing, or Amazon S3 buckets.  AWS Route 53 mainly performs three functions:-</a:t>
            </a:r>
          </a:p>
          <a:p>
            <a:pPr algn="l">
              <a:spcAft>
                <a:spcPts val="2100"/>
              </a:spcAft>
              <a:buFont typeface="Arial" panose="020B0604020202020204" pitchFamily="34" charset="0"/>
              <a:buChar char="•"/>
            </a:pPr>
            <a:r>
              <a:rPr lang="en-US" sz="2000" b="0" i="0" dirty="0">
                <a:solidFill>
                  <a:srgbClr val="000000"/>
                </a:solidFill>
                <a:effectLst/>
                <a:latin typeface="OpenSans"/>
              </a:rPr>
              <a:t>It registers the name for the website (Domain name) which needs a name. Like if you want to buy a domain name, you that domain name through Route 53.</a:t>
            </a:r>
          </a:p>
          <a:p>
            <a:pPr algn="l">
              <a:spcAft>
                <a:spcPts val="2100"/>
              </a:spcAft>
              <a:buFont typeface="Arial" panose="020B0604020202020204" pitchFamily="34" charset="0"/>
              <a:buChar char="•"/>
            </a:pPr>
            <a:r>
              <a:rPr lang="en-US" sz="2000" b="0" i="0" dirty="0">
                <a:solidFill>
                  <a:srgbClr val="000000"/>
                </a:solidFill>
                <a:effectLst/>
                <a:latin typeface="OpenSans"/>
              </a:rPr>
              <a:t>It helps the user to connect the website or web application with the browser in the server when he/she enters the website name.</a:t>
            </a:r>
          </a:p>
          <a:p>
            <a:pPr algn="l">
              <a:spcAft>
                <a:spcPts val="2100"/>
              </a:spcAft>
              <a:buFont typeface="Arial" panose="020B0604020202020204" pitchFamily="34" charset="0"/>
              <a:buChar char="•"/>
            </a:pPr>
            <a:r>
              <a:rPr lang="en-US" sz="2000" b="0" i="0" dirty="0">
                <a:solidFill>
                  <a:srgbClr val="000000"/>
                </a:solidFill>
                <a:effectLst/>
                <a:latin typeface="OpenSans"/>
              </a:rPr>
              <a:t>It keeps checking the health of resources before the customer notices it by sending an automated request over the internet to resources.</a:t>
            </a:r>
          </a:p>
          <a:p>
            <a:pPr lvl="0" algn="just" rtl="0">
              <a:lnSpc>
                <a:spcPct val="200000"/>
              </a:lnSpc>
              <a:spcBef>
                <a:spcPts val="1000"/>
              </a:spcBef>
              <a:spcAft>
                <a:spcPts val="0"/>
              </a:spcAft>
              <a:buClr>
                <a:schemeClr val="dk1"/>
              </a:buClr>
              <a:buSzPts val="1600"/>
            </a:pP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06742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631DC-3FA4-6074-3DEF-301D4680713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80C6EBF-E715-983A-005E-E2988589D830}"/>
              </a:ext>
            </a:extLst>
          </p:cNvPr>
          <p:cNvSpPr/>
          <p:nvPr/>
        </p:nvSpPr>
        <p:spPr>
          <a:xfrm>
            <a:off x="76200" y="838200"/>
            <a:ext cx="11734800" cy="3695884"/>
          </a:xfrm>
          <a:prstGeom prst="rect">
            <a:avLst/>
          </a:prstGeom>
        </p:spPr>
        <p:txBody>
          <a:bodyPr wrap="square">
            <a:spAutoFit/>
          </a:bodyPr>
          <a:lstStyle/>
          <a:p>
            <a:pPr algn="l">
              <a:spcAft>
                <a:spcPts val="750"/>
              </a:spcAft>
            </a:pPr>
            <a:r>
              <a:rPr lang="en-US" sz="2000" b="1" i="0" dirty="0">
                <a:solidFill>
                  <a:srgbClr val="333333"/>
                </a:solidFill>
                <a:effectLst/>
                <a:latin typeface="Poppins" panose="00000500000000000000" pitchFamily="2" charset="0"/>
              </a:rPr>
              <a:t>Benefits Of Using Amazon Route 53</a:t>
            </a:r>
          </a:p>
          <a:p>
            <a:pPr algn="l">
              <a:spcAft>
                <a:spcPts val="2100"/>
              </a:spcAft>
              <a:buFont typeface="Arial" panose="020B0604020202020204" pitchFamily="34" charset="0"/>
              <a:buChar char="•"/>
            </a:pPr>
            <a:r>
              <a:rPr lang="en-US" sz="2000" b="0" i="0" dirty="0">
                <a:solidFill>
                  <a:srgbClr val="000000"/>
                </a:solidFill>
                <a:effectLst/>
                <a:latin typeface="OpenSans"/>
              </a:rPr>
              <a:t>Highly</a:t>
            </a:r>
            <a:r>
              <a:rPr lang="en-US" sz="2000" b="1" i="0" dirty="0">
                <a:solidFill>
                  <a:srgbClr val="000000"/>
                </a:solidFill>
                <a:effectLst/>
                <a:latin typeface="OpenSans"/>
              </a:rPr>
              <a:t> efficient and reliable</a:t>
            </a:r>
            <a:r>
              <a:rPr lang="en-US" sz="2000" b="0" i="0" dirty="0">
                <a:solidFill>
                  <a:srgbClr val="000000"/>
                </a:solidFill>
                <a:effectLst/>
                <a:latin typeface="OpenSans"/>
              </a:rPr>
              <a:t> ensures a consistent ability to route applications.</a:t>
            </a:r>
          </a:p>
          <a:p>
            <a:pPr algn="l">
              <a:spcAft>
                <a:spcPts val="2100"/>
              </a:spcAft>
              <a:buFont typeface="Arial" panose="020B0604020202020204" pitchFamily="34" charset="0"/>
              <a:buChar char="•"/>
            </a:pPr>
            <a:r>
              <a:rPr lang="en-US" sz="2000" b="0" i="0" dirty="0">
                <a:solidFill>
                  <a:srgbClr val="000000"/>
                </a:solidFill>
                <a:effectLst/>
                <a:latin typeface="OpenSans"/>
              </a:rPr>
              <a:t>It can handle millions of millions of requests because it is </a:t>
            </a:r>
            <a:r>
              <a:rPr lang="en-US" sz="2000" b="1" i="0" dirty="0">
                <a:solidFill>
                  <a:srgbClr val="000000"/>
                </a:solidFill>
                <a:effectLst/>
                <a:latin typeface="OpenSans"/>
              </a:rPr>
              <a:t>highly scalable</a:t>
            </a:r>
            <a:r>
              <a:rPr lang="en-US" sz="2000" b="0" i="0" dirty="0">
                <a:solidFill>
                  <a:srgbClr val="000000"/>
                </a:solidFill>
                <a:effectLst/>
                <a:latin typeface="OpenSans"/>
              </a:rPr>
              <a:t>.</a:t>
            </a:r>
          </a:p>
          <a:p>
            <a:pPr algn="l">
              <a:spcAft>
                <a:spcPts val="2100"/>
              </a:spcAft>
              <a:buFont typeface="Arial" panose="020B0604020202020204" pitchFamily="34" charset="0"/>
              <a:buChar char="•"/>
            </a:pPr>
            <a:r>
              <a:rPr lang="en-US" sz="2000" b="0" i="0" dirty="0">
                <a:solidFill>
                  <a:srgbClr val="000000"/>
                </a:solidFill>
                <a:effectLst/>
                <a:latin typeface="OpenSans"/>
              </a:rPr>
              <a:t>It can handle large queries without user interaction.</a:t>
            </a:r>
          </a:p>
          <a:p>
            <a:pPr algn="l">
              <a:spcAft>
                <a:spcPts val="2100"/>
              </a:spcAft>
              <a:buFont typeface="Arial" panose="020B0604020202020204" pitchFamily="34" charset="0"/>
              <a:buChar char="•"/>
            </a:pPr>
            <a:r>
              <a:rPr lang="en-US" sz="2000" b="0" i="0" dirty="0">
                <a:solidFill>
                  <a:srgbClr val="000000"/>
                </a:solidFill>
                <a:effectLst/>
                <a:latin typeface="OpenSans"/>
              </a:rPr>
              <a:t>It’s very </a:t>
            </a:r>
            <a:r>
              <a:rPr lang="en-US" sz="2000" b="1" i="0" dirty="0">
                <a:solidFill>
                  <a:srgbClr val="000000"/>
                </a:solidFill>
                <a:effectLst/>
                <a:latin typeface="OpenSans"/>
              </a:rPr>
              <a:t>easy to use, to sign up for, and configure</a:t>
            </a:r>
            <a:r>
              <a:rPr lang="en-US" sz="2000" b="0" i="0" dirty="0">
                <a:solidFill>
                  <a:srgbClr val="000000"/>
                </a:solidFill>
                <a:effectLst/>
                <a:latin typeface="OpenSans"/>
              </a:rPr>
              <a:t> and provides fast responses.</a:t>
            </a:r>
          </a:p>
          <a:p>
            <a:pPr algn="l">
              <a:spcAft>
                <a:spcPts val="2100"/>
              </a:spcAft>
              <a:buFont typeface="Arial" panose="020B0604020202020204" pitchFamily="34" charset="0"/>
              <a:buChar char="•"/>
            </a:pPr>
            <a:r>
              <a:rPr lang="en-US" sz="2000" b="0" i="0" dirty="0">
                <a:solidFill>
                  <a:srgbClr val="000000"/>
                </a:solidFill>
                <a:effectLst/>
                <a:latin typeface="OpenSans"/>
              </a:rPr>
              <a:t>It’s very </a:t>
            </a:r>
            <a:r>
              <a:rPr lang="en-US" sz="2000" b="1" i="0" dirty="0">
                <a:solidFill>
                  <a:srgbClr val="000000"/>
                </a:solidFill>
                <a:effectLst/>
                <a:latin typeface="OpenSans"/>
              </a:rPr>
              <a:t>cost-effective</a:t>
            </a:r>
            <a:r>
              <a:rPr lang="en-US" sz="2000" b="0" i="0" dirty="0">
                <a:solidFill>
                  <a:srgbClr val="000000"/>
                </a:solidFill>
                <a:effectLst/>
                <a:latin typeface="OpenSans"/>
              </a:rPr>
              <a:t> like paying only for the services you used.</a:t>
            </a:r>
          </a:p>
          <a:p>
            <a:pPr algn="l">
              <a:spcAft>
                <a:spcPts val="2100"/>
              </a:spcAft>
              <a:buFont typeface="Arial" panose="020B0604020202020204" pitchFamily="34" charset="0"/>
              <a:buChar char="•"/>
            </a:pPr>
            <a:r>
              <a:rPr lang="en-US" sz="2000" b="0" i="0" dirty="0">
                <a:solidFill>
                  <a:srgbClr val="000000"/>
                </a:solidFill>
                <a:effectLst/>
                <a:latin typeface="OpenSans"/>
              </a:rPr>
              <a:t>It’s very </a:t>
            </a:r>
            <a:r>
              <a:rPr lang="en-US" sz="2000" b="1" i="0" dirty="0">
                <a:solidFill>
                  <a:srgbClr val="000000"/>
                </a:solidFill>
                <a:effectLst/>
                <a:latin typeface="OpenSans"/>
              </a:rPr>
              <a:t>secure</a:t>
            </a:r>
            <a:r>
              <a:rPr lang="en-US" sz="2000" b="0" i="0" dirty="0">
                <a:solidFill>
                  <a:srgbClr val="000000"/>
                </a:solidFill>
                <a:effectLst/>
                <a:latin typeface="OpenSans"/>
              </a:rPr>
              <a:t>, because of Identity and Access Management (IAM).</a:t>
            </a:r>
          </a:p>
        </p:txBody>
      </p:sp>
      <p:sp>
        <p:nvSpPr>
          <p:cNvPr id="3" name="Slide Number Placeholder 2">
            <a:extLst>
              <a:ext uri="{FF2B5EF4-FFF2-40B4-BE49-F238E27FC236}">
                <a16:creationId xmlns:a16="http://schemas.microsoft.com/office/drawing/2014/main" id="{86E51310-A08F-FC8D-FAF2-44DE535B3E1B}"/>
              </a:ext>
            </a:extLst>
          </p:cNvPr>
          <p:cNvSpPr>
            <a:spLocks noGrp="1"/>
          </p:cNvSpPr>
          <p:nvPr>
            <p:ph type="sldNum" sz="quarter" idx="12"/>
          </p:nvPr>
        </p:nvSpPr>
        <p:spPr/>
        <p:txBody>
          <a:bodyPr/>
          <a:lstStyle/>
          <a:p>
            <a:fld id="{856C19B9-1D73-9341-8EF2-8C58D5C55E47}" type="slidenum">
              <a:rPr lang="en-US" smtClean="0"/>
              <a:t>4</a:t>
            </a:fld>
            <a:endParaRPr lang="en-US"/>
          </a:p>
        </p:txBody>
      </p:sp>
      <p:pic>
        <p:nvPicPr>
          <p:cNvPr id="4" name="Picture 3">
            <a:extLst>
              <a:ext uri="{FF2B5EF4-FFF2-40B4-BE49-F238E27FC236}">
                <a16:creationId xmlns:a16="http://schemas.microsoft.com/office/drawing/2014/main" id="{ADACD5FB-660A-2384-99B6-44D89FD5D3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14297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24F3-24EA-13ED-4AE1-5D79285FA38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C6B347-8E74-24EF-FB7E-185C82B40B75}"/>
              </a:ext>
            </a:extLst>
          </p:cNvPr>
          <p:cNvSpPr>
            <a:spLocks noGrp="1"/>
          </p:cNvSpPr>
          <p:nvPr>
            <p:ph type="sldNum" sz="quarter" idx="12"/>
          </p:nvPr>
        </p:nvSpPr>
        <p:spPr/>
        <p:txBody>
          <a:bodyPr/>
          <a:lstStyle/>
          <a:p>
            <a:fld id="{856C19B9-1D73-9341-8EF2-8C58D5C55E47}" type="slidenum">
              <a:rPr lang="en-US" smtClean="0"/>
              <a:t>5</a:t>
            </a:fld>
            <a:endParaRPr lang="en-US"/>
          </a:p>
        </p:txBody>
      </p:sp>
      <p:pic>
        <p:nvPicPr>
          <p:cNvPr id="4" name="Picture 3">
            <a:extLst>
              <a:ext uri="{FF2B5EF4-FFF2-40B4-BE49-F238E27FC236}">
                <a16:creationId xmlns:a16="http://schemas.microsoft.com/office/drawing/2014/main" id="{AF1BE2F7-A404-39F7-AE93-B406828484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7" name="Picture 6">
            <a:extLst>
              <a:ext uri="{FF2B5EF4-FFF2-40B4-BE49-F238E27FC236}">
                <a16:creationId xmlns:a16="http://schemas.microsoft.com/office/drawing/2014/main" id="{D6F8F173-0112-B670-7568-DBE2F4D61851}"/>
              </a:ext>
            </a:extLst>
          </p:cNvPr>
          <p:cNvPicPr>
            <a:picLocks noChangeAspect="1"/>
          </p:cNvPicPr>
          <p:nvPr/>
        </p:nvPicPr>
        <p:blipFill>
          <a:blip r:embed="rId4"/>
          <a:stretch>
            <a:fillRect/>
          </a:stretch>
        </p:blipFill>
        <p:spPr>
          <a:xfrm>
            <a:off x="1066800" y="914400"/>
            <a:ext cx="10668000" cy="4191000"/>
          </a:xfrm>
          <a:prstGeom prst="rect">
            <a:avLst/>
          </a:prstGeom>
        </p:spPr>
      </p:pic>
    </p:spTree>
    <p:extLst>
      <p:ext uri="{BB962C8B-B14F-4D97-AF65-F5344CB8AC3E}">
        <p14:creationId xmlns:p14="http://schemas.microsoft.com/office/powerpoint/2010/main" val="384201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352FA-A8A2-0055-24B5-C0835C3F09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EF8811-2FBB-9EF0-6371-2F0ED82E67B3}"/>
              </a:ext>
            </a:extLst>
          </p:cNvPr>
          <p:cNvSpPr>
            <a:spLocks noGrp="1"/>
          </p:cNvSpPr>
          <p:nvPr>
            <p:ph type="sldNum" sz="quarter" idx="12"/>
          </p:nvPr>
        </p:nvSpPr>
        <p:spPr/>
        <p:txBody>
          <a:bodyPr/>
          <a:lstStyle/>
          <a:p>
            <a:fld id="{856C19B9-1D73-9341-8EF2-8C58D5C55E47}" type="slidenum">
              <a:rPr lang="en-US" smtClean="0"/>
              <a:t>6</a:t>
            </a:fld>
            <a:endParaRPr lang="en-US"/>
          </a:p>
        </p:txBody>
      </p:sp>
      <p:pic>
        <p:nvPicPr>
          <p:cNvPr id="4" name="Picture 3">
            <a:extLst>
              <a:ext uri="{FF2B5EF4-FFF2-40B4-BE49-F238E27FC236}">
                <a16:creationId xmlns:a16="http://schemas.microsoft.com/office/drawing/2014/main" id="{A67429C7-151D-44E2-B404-24E244BA4D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C7BA67D2-DAC5-43EB-B16B-6D829DD31F3C}"/>
              </a:ext>
            </a:extLst>
          </p:cNvPr>
          <p:cNvPicPr>
            <a:picLocks noChangeAspect="1"/>
          </p:cNvPicPr>
          <p:nvPr/>
        </p:nvPicPr>
        <p:blipFill>
          <a:blip r:embed="rId4"/>
          <a:stretch>
            <a:fillRect/>
          </a:stretch>
        </p:blipFill>
        <p:spPr>
          <a:xfrm>
            <a:off x="533400" y="838200"/>
            <a:ext cx="11323079" cy="3505200"/>
          </a:xfrm>
          <a:prstGeom prst="rect">
            <a:avLst/>
          </a:prstGeom>
        </p:spPr>
      </p:pic>
    </p:spTree>
    <p:extLst>
      <p:ext uri="{BB962C8B-B14F-4D97-AF65-F5344CB8AC3E}">
        <p14:creationId xmlns:p14="http://schemas.microsoft.com/office/powerpoint/2010/main" val="219513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99E7B-CFE6-A463-9035-DE006B8B589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C231FC-1DD6-B5EB-ED54-84E040961F8C}"/>
              </a:ext>
            </a:extLst>
          </p:cNvPr>
          <p:cNvSpPr>
            <a:spLocks noGrp="1"/>
          </p:cNvSpPr>
          <p:nvPr>
            <p:ph type="sldNum" sz="quarter" idx="12"/>
          </p:nvPr>
        </p:nvSpPr>
        <p:spPr/>
        <p:txBody>
          <a:bodyPr/>
          <a:lstStyle/>
          <a:p>
            <a:fld id="{856C19B9-1D73-9341-8EF2-8C58D5C55E47}" type="slidenum">
              <a:rPr lang="en-US" smtClean="0"/>
              <a:t>7</a:t>
            </a:fld>
            <a:endParaRPr lang="en-US"/>
          </a:p>
        </p:txBody>
      </p:sp>
      <p:pic>
        <p:nvPicPr>
          <p:cNvPr id="4" name="Picture 3">
            <a:extLst>
              <a:ext uri="{FF2B5EF4-FFF2-40B4-BE49-F238E27FC236}">
                <a16:creationId xmlns:a16="http://schemas.microsoft.com/office/drawing/2014/main" id="{2C918545-31CB-6134-B69A-A1678E38CE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6" name="Picture 5">
            <a:extLst>
              <a:ext uri="{FF2B5EF4-FFF2-40B4-BE49-F238E27FC236}">
                <a16:creationId xmlns:a16="http://schemas.microsoft.com/office/drawing/2014/main" id="{D2F74AE0-2065-37D7-EC03-24CFD91D80FE}"/>
              </a:ext>
            </a:extLst>
          </p:cNvPr>
          <p:cNvPicPr>
            <a:picLocks noChangeAspect="1"/>
          </p:cNvPicPr>
          <p:nvPr/>
        </p:nvPicPr>
        <p:blipFill>
          <a:blip r:embed="rId4"/>
          <a:stretch>
            <a:fillRect/>
          </a:stretch>
        </p:blipFill>
        <p:spPr>
          <a:xfrm>
            <a:off x="1219200" y="914399"/>
            <a:ext cx="8153400" cy="4974087"/>
          </a:xfrm>
          <a:prstGeom prst="rect">
            <a:avLst/>
          </a:prstGeom>
        </p:spPr>
      </p:pic>
    </p:spTree>
    <p:extLst>
      <p:ext uri="{BB962C8B-B14F-4D97-AF65-F5344CB8AC3E}">
        <p14:creationId xmlns:p14="http://schemas.microsoft.com/office/powerpoint/2010/main" val="31347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02709-9979-5F36-9F95-FD4492AADD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C3C11-F155-50EF-A045-6E4C3C56E9CC}"/>
              </a:ext>
            </a:extLst>
          </p:cNvPr>
          <p:cNvSpPr>
            <a:spLocks noGrp="1"/>
          </p:cNvSpPr>
          <p:nvPr>
            <p:ph type="sldNum" sz="quarter" idx="12"/>
          </p:nvPr>
        </p:nvSpPr>
        <p:spPr/>
        <p:txBody>
          <a:bodyPr/>
          <a:lstStyle/>
          <a:p>
            <a:fld id="{856C19B9-1D73-9341-8EF2-8C58D5C55E47}" type="slidenum">
              <a:rPr lang="en-US" smtClean="0"/>
              <a:t>8</a:t>
            </a:fld>
            <a:endParaRPr lang="en-US"/>
          </a:p>
        </p:txBody>
      </p:sp>
      <p:pic>
        <p:nvPicPr>
          <p:cNvPr id="4" name="Picture 3">
            <a:extLst>
              <a:ext uri="{FF2B5EF4-FFF2-40B4-BE49-F238E27FC236}">
                <a16:creationId xmlns:a16="http://schemas.microsoft.com/office/drawing/2014/main" id="{5BF80A3F-198B-76F4-9EDE-1FC4800401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530484F6-7389-F5E6-B955-6668DAB73CCD}"/>
              </a:ext>
            </a:extLst>
          </p:cNvPr>
          <p:cNvPicPr>
            <a:picLocks noChangeAspect="1"/>
          </p:cNvPicPr>
          <p:nvPr/>
        </p:nvPicPr>
        <p:blipFill>
          <a:blip r:embed="rId4"/>
          <a:stretch>
            <a:fillRect/>
          </a:stretch>
        </p:blipFill>
        <p:spPr>
          <a:xfrm>
            <a:off x="838199" y="762000"/>
            <a:ext cx="10925349" cy="4191000"/>
          </a:xfrm>
          <a:prstGeom prst="rect">
            <a:avLst/>
          </a:prstGeom>
        </p:spPr>
      </p:pic>
    </p:spTree>
    <p:extLst>
      <p:ext uri="{BB962C8B-B14F-4D97-AF65-F5344CB8AC3E}">
        <p14:creationId xmlns:p14="http://schemas.microsoft.com/office/powerpoint/2010/main" val="152326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E59E9-5CB4-9A4F-FADB-9E6730B8543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227AB4-E824-BA5C-BDAC-948FB408B236}"/>
              </a:ext>
            </a:extLst>
          </p:cNvPr>
          <p:cNvSpPr>
            <a:spLocks noGrp="1"/>
          </p:cNvSpPr>
          <p:nvPr>
            <p:ph type="sldNum" sz="quarter" idx="12"/>
          </p:nvPr>
        </p:nvSpPr>
        <p:spPr/>
        <p:txBody>
          <a:bodyPr/>
          <a:lstStyle/>
          <a:p>
            <a:fld id="{856C19B9-1D73-9341-8EF2-8C58D5C55E47}" type="slidenum">
              <a:rPr lang="en-US" smtClean="0"/>
              <a:t>9</a:t>
            </a:fld>
            <a:endParaRPr lang="en-US"/>
          </a:p>
        </p:txBody>
      </p:sp>
      <p:pic>
        <p:nvPicPr>
          <p:cNvPr id="4" name="Picture 3">
            <a:extLst>
              <a:ext uri="{FF2B5EF4-FFF2-40B4-BE49-F238E27FC236}">
                <a16:creationId xmlns:a16="http://schemas.microsoft.com/office/drawing/2014/main" id="{C61FE7C9-F81F-771E-6ECA-E949E2AAB2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6" name="Picture 5">
            <a:extLst>
              <a:ext uri="{FF2B5EF4-FFF2-40B4-BE49-F238E27FC236}">
                <a16:creationId xmlns:a16="http://schemas.microsoft.com/office/drawing/2014/main" id="{EC870E51-1581-71DB-0B81-2CF899429ACE}"/>
              </a:ext>
            </a:extLst>
          </p:cNvPr>
          <p:cNvPicPr>
            <a:picLocks noChangeAspect="1"/>
          </p:cNvPicPr>
          <p:nvPr/>
        </p:nvPicPr>
        <p:blipFill>
          <a:blip r:embed="rId4"/>
          <a:stretch>
            <a:fillRect/>
          </a:stretch>
        </p:blipFill>
        <p:spPr>
          <a:xfrm>
            <a:off x="762000" y="685800"/>
            <a:ext cx="9464042" cy="5257800"/>
          </a:xfrm>
          <a:prstGeom prst="rect">
            <a:avLst/>
          </a:prstGeom>
        </p:spPr>
      </p:pic>
    </p:spTree>
    <p:extLst>
      <p:ext uri="{BB962C8B-B14F-4D97-AF65-F5344CB8AC3E}">
        <p14:creationId xmlns:p14="http://schemas.microsoft.com/office/powerpoint/2010/main" val="823634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10868</TotalTime>
  <Words>1077</Words>
  <Application>Microsoft Office PowerPoint</Application>
  <PresentationFormat>Widescreen</PresentationFormat>
  <Paragraphs>105</Paragraphs>
  <Slides>20</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Calibri</vt:lpstr>
      <vt:lpstr>Georgia</vt:lpstr>
      <vt:lpstr>Google Sans</vt:lpstr>
      <vt:lpstr>Nunito</vt:lpstr>
      <vt:lpstr>OpenSans</vt:lpstr>
      <vt:lpstr>Poppins</vt:lpstr>
      <vt:lpstr>Roboto</vt:lpstr>
      <vt:lpstr>Source Sans 3</vt:lpstr>
      <vt:lpstr>Times New Roman</vt:lpstr>
      <vt:lpstr>Trebuchet MS</vt:lpstr>
      <vt:lpstr>Wingdings 2</vt:lpstr>
      <vt:lpstr>Urban</vt:lpstr>
      <vt:lpstr>AMAZON WEB SERVICES(AWS)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MACHINE LEARNING</dc:title>
  <dc:creator>Gokulakrishnan S</dc:creator>
  <cp:lastModifiedBy>Gokulakrishnan S</cp:lastModifiedBy>
  <cp:revision>860</cp:revision>
  <dcterms:created xsi:type="dcterms:W3CDTF">2020-09-07T18:00:39Z</dcterms:created>
  <dcterms:modified xsi:type="dcterms:W3CDTF">2024-12-28T04:30:01Z</dcterms:modified>
</cp:coreProperties>
</file>